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55" y="895604"/>
            <a:ext cx="332105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>
                <a:latin typeface="Times New Roman"/>
                <a:cs typeface="Times New Roman"/>
              </a:rPr>
              <a:t>L</a:t>
            </a:r>
            <a:r>
              <a:rPr dirty="0" smtClean="0" sz="1600" spc="-10">
                <a:latin typeface="Times New Roman"/>
                <a:cs typeface="Times New Roman"/>
              </a:rPr>
              <a:t>ect</a:t>
            </a:r>
            <a:r>
              <a:rPr dirty="0" smtClean="0" sz="1600" spc="-5">
                <a:latin typeface="Times New Roman"/>
                <a:cs typeface="Times New Roman"/>
              </a:rPr>
              <a:t>u</a:t>
            </a:r>
            <a:r>
              <a:rPr dirty="0" smtClean="0" sz="1600" spc="-1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t</a:t>
            </a:r>
            <a:r>
              <a:rPr dirty="0" smtClean="0" sz="1600" spc="-5">
                <a:latin typeface="Times New Roman"/>
                <a:cs typeface="Times New Roman"/>
              </a:rPr>
              <a:t>h</a:t>
            </a:r>
            <a:r>
              <a:rPr dirty="0" smtClean="0" sz="1600" spc="-1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ee/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5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le</a:t>
            </a:r>
            <a:r>
              <a:rPr dirty="0" smtClean="0" sz="1600" spc="0">
                <a:latin typeface="Times New Roman"/>
                <a:cs typeface="Times New Roman"/>
              </a:rPr>
              <a:t>c</a:t>
            </a:r>
            <a:r>
              <a:rPr dirty="0" smtClean="0" sz="1600" spc="-5">
                <a:latin typeface="Times New Roman"/>
                <a:cs typeface="Times New Roman"/>
              </a:rPr>
              <a:t>t</a:t>
            </a:r>
            <a:r>
              <a:rPr dirty="0" smtClean="0" sz="1600" spc="-1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ic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5">
                <a:latin typeface="Times New Roman"/>
                <a:cs typeface="Times New Roman"/>
              </a:rPr>
              <a:t>l</a:t>
            </a:r>
            <a:r>
              <a:rPr dirty="0" smtClean="0" sz="1600" spc="-5">
                <a:latin typeface="Times New Roman"/>
                <a:cs typeface="Times New Roman"/>
              </a:rPr>
              <a:t>u</a:t>
            </a:r>
            <a:r>
              <a:rPr dirty="0" smtClean="0" sz="1600" spc="-10">
                <a:latin typeface="Times New Roman"/>
                <a:cs typeface="Times New Roman"/>
              </a:rPr>
              <a:t>x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5">
                <a:latin typeface="Times New Roman"/>
                <a:cs typeface="Times New Roman"/>
              </a:rPr>
              <a:t>&amp;</a:t>
            </a:r>
            <a:r>
              <a:rPr dirty="0" smtClean="0" sz="1600" spc="-1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Ga</a:t>
            </a:r>
            <a:r>
              <a:rPr dirty="0" smtClean="0" sz="1600" spc="-5">
                <a:latin typeface="Times New Roman"/>
                <a:cs typeface="Times New Roman"/>
              </a:rPr>
              <a:t>u</a:t>
            </a:r>
            <a:r>
              <a:rPr dirty="0" smtClean="0" sz="1600" spc="-10">
                <a:latin typeface="Times New Roman"/>
                <a:cs typeface="Times New Roman"/>
              </a:rPr>
              <a:t>ss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l</a:t>
            </a:r>
            <a:r>
              <a:rPr dirty="0" smtClean="0" sz="1600" spc="-10">
                <a:latin typeface="Times New Roman"/>
                <a:cs typeface="Times New Roman"/>
              </a:rPr>
              <a:t>aw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1310639"/>
            <a:ext cx="5943599" cy="6689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599" y="914400"/>
            <a:ext cx="5439270" cy="832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3204" y="5248892"/>
            <a:ext cx="1650669" cy="86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51017" y="6768934"/>
            <a:ext cx="1104405" cy="617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977737" y="5771408"/>
            <a:ext cx="0" cy="1246908"/>
          </a:xfrm>
          <a:custGeom>
            <a:avLst/>
            <a:gdLst/>
            <a:ahLst/>
            <a:cxnLst/>
            <a:rect l="l" t="t" r="r" b="b"/>
            <a:pathLst>
              <a:path w="0" h="1246908">
                <a:moveTo>
                  <a:pt x="0" y="1246908"/>
                </a:moveTo>
                <a:lnTo>
                  <a:pt x="0" y="0"/>
                </a:lnTo>
              </a:path>
            </a:pathLst>
          </a:custGeom>
          <a:ln w="17812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521034" y="6103917"/>
            <a:ext cx="0" cy="688767"/>
          </a:xfrm>
          <a:custGeom>
            <a:avLst/>
            <a:gdLst/>
            <a:ahLst/>
            <a:cxnLst/>
            <a:rect l="l" t="t" r="r" b="b"/>
            <a:pathLst>
              <a:path w="0" h="688767">
                <a:moveTo>
                  <a:pt x="0" y="688767"/>
                </a:moveTo>
                <a:lnTo>
                  <a:pt x="0" y="0"/>
                </a:lnTo>
              </a:path>
            </a:pathLst>
          </a:custGeom>
          <a:ln w="1781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058391" y="6097978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1875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9518" y="998275"/>
            <a:ext cx="5574665" cy="455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0600"/>
              </a:lnSpc>
            </a:pP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Hence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6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45">
                <a:solidFill>
                  <a:srgbClr val="111111"/>
                </a:solidFill>
                <a:latin typeface="Times New Roman"/>
                <a:cs typeface="Times New Roman"/>
              </a:rPr>
              <a:t>D-</a:t>
            </a:r>
            <a:r>
              <a:rPr dirty="0" smtClean="0" sz="1000" spc="-1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5">
                <a:solidFill>
                  <a:srgbClr val="111111"/>
                </a:solidFill>
                <a:latin typeface="Times New Roman"/>
                <a:cs typeface="Times New Roman"/>
              </a:rPr>
              <a:t>0</a:t>
            </a:r>
            <a:r>
              <a:rPr dirty="0" smtClean="0" sz="1000" spc="145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7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70">
                <a:solidFill>
                  <a:srgbClr val="262626"/>
                </a:solidFill>
                <a:latin typeface="Times New Roman"/>
                <a:cs typeface="Times New Roman"/>
              </a:rPr>
              <a:t>&lt;</a:t>
            </a:r>
            <a:r>
              <a:rPr dirty="0" smtClean="0" sz="1000" spc="-15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65" i="1">
                <a:solidFill>
                  <a:srgbClr val="111111"/>
                </a:solidFill>
                <a:latin typeface="Times New Roman"/>
                <a:cs typeface="Times New Roman"/>
              </a:rPr>
              <a:t>R.</a:t>
            </a:r>
            <a:r>
              <a:rPr dirty="0" smtClean="0" sz="1100" spc="65" i="1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dirty="0" smtClean="0" sz="1100" spc="5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11111"/>
                </a:solidFill>
                <a:latin typeface="Times New Roman"/>
                <a:cs typeface="Times New Roman"/>
              </a:rPr>
              <a:t>Since</a:t>
            </a:r>
            <a:r>
              <a:rPr dirty="0" smtClean="0" sz="10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80" i="1">
                <a:solidFill>
                  <a:srgbClr val="111111"/>
                </a:solidFill>
                <a:latin typeface="Arial"/>
                <a:cs typeface="Arial"/>
              </a:rPr>
              <a:t>'II</a:t>
            </a:r>
            <a:r>
              <a:rPr dirty="0" smtClean="0" sz="950" spc="-10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55">
                <a:solidFill>
                  <a:srgbClr val="111111"/>
                </a:solidFill>
                <a:latin typeface="Arial"/>
                <a:cs typeface="Arial"/>
              </a:rPr>
              <a:t>is</a:t>
            </a:r>
            <a:r>
              <a:rPr dirty="0" smtClean="0" sz="950" spc="-8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0">
                <a:solidFill>
                  <a:srgbClr val="111111"/>
                </a:solidFill>
                <a:latin typeface="Times New Roman"/>
                <a:cs typeface="Times New Roman"/>
              </a:rPr>
              <a:t>completely</a:t>
            </a:r>
            <a:r>
              <a:rPr dirty="0" smtClean="0" sz="1000" spc="8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65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dirty="0" smtClean="0" sz="95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11111"/>
                </a:solidFill>
                <a:latin typeface="Times New Roman"/>
                <a:cs typeface="Times New Roman"/>
              </a:rPr>
              <a:t>radial</a:t>
            </a:r>
            <a:r>
              <a:rPr dirty="0" smtClean="0" sz="100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11111"/>
                </a:solidFill>
                <a:latin typeface="Times New Roman"/>
                <a:cs typeface="Times New Roman"/>
              </a:rPr>
              <a:t>direction</a:t>
            </a:r>
            <a:r>
              <a:rPr dirty="0" smtClean="0" sz="1000" spc="-1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10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10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>
                <a:solidFill>
                  <a:srgbClr val="111111"/>
                </a:solidFill>
                <a:latin typeface="Times New Roman"/>
                <a:cs typeface="Times New Roman"/>
              </a:rPr>
              <a:t>slice</a:t>
            </a:r>
            <a:r>
              <a:rPr dirty="0" smtClean="0" sz="10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0" i="1">
                <a:solidFill>
                  <a:srgbClr val="111111"/>
                </a:solidFill>
                <a:latin typeface="Times New Roman"/>
                <a:cs typeface="Times New Roman"/>
              </a:rPr>
              <a:t>dz</a:t>
            </a:r>
            <a:r>
              <a:rPr dirty="0" smtClean="0" sz="1000" spc="-2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11111"/>
                </a:solidFill>
                <a:latin typeface="Arial"/>
                <a:cs typeface="Arial"/>
              </a:rPr>
              <a:t>be</a:t>
            </a:r>
            <a:r>
              <a:rPr dirty="0" smtClean="0" sz="950" spc="-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15">
                <a:solidFill>
                  <a:srgbClr val="111111"/>
                </a:solidFill>
                <a:latin typeface="Times New Roman"/>
                <a:cs typeface="Times New Roman"/>
              </a:rPr>
              <a:t>taken</a:t>
            </a:r>
            <a:r>
              <a:rPr dirty="0" smtClean="0" sz="1000" spc="9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from</a:t>
            </a:r>
            <a:r>
              <a:rPr dirty="0" smtClean="0" sz="10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65">
                <a:solidFill>
                  <a:srgbClr val="111111"/>
                </a:solidFill>
                <a:latin typeface="Times New Roman"/>
                <a:cs typeface="Times New Roman"/>
              </a:rPr>
              <a:t>tbe</a:t>
            </a:r>
            <a:r>
              <a:rPr dirty="0" smtClean="0" sz="950" spc="-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11111"/>
                </a:solidFill>
                <a:latin typeface="Times New Roman"/>
                <a:cs typeface="Times New Roman"/>
              </a:rPr>
              <a:t>c:ylinder</a:t>
            </a:r>
            <a:r>
              <a:rPr dirty="0" smtClean="0" sz="1000" spc="7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7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5">
                <a:solidFill>
                  <a:srgbClr val="111111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95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dirty="0" smtClean="0" sz="950" spc="8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11111"/>
                </a:solidFill>
                <a:latin typeface="Times New Roman"/>
                <a:cs typeface="Times New Roman"/>
              </a:rPr>
              <a:t>result </a:t>
            </a:r>
            <a:r>
              <a:rPr dirty="0" smtClean="0" sz="1000" spc="-1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0">
                <a:solidFill>
                  <a:srgbClr val="111111"/>
                </a:solidFill>
                <a:latin typeface="Arial"/>
                <a:cs typeface="Arial"/>
              </a:rPr>
              <a:t>found</a:t>
            </a:r>
            <a:r>
              <a:rPr dirty="0" smtClean="0" sz="950" spc="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50">
                <a:solidFill>
                  <a:srgbClr val="111111"/>
                </a:solidFill>
                <a:latin typeface="Times New Roman"/>
                <a:cs typeface="Times New Roman"/>
              </a:rPr>
              <a:t>above</a:t>
            </a:r>
            <a:r>
              <a:rPr dirty="0" smtClean="0" sz="95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75">
                <a:solidFill>
                  <a:srgbClr val="111111"/>
                </a:solidFill>
                <a:latin typeface="Arial"/>
                <a:cs typeface="Arial"/>
              </a:rPr>
              <a:t>will</a:t>
            </a:r>
            <a:r>
              <a:rPr dirty="0" smtClean="0" sz="900" spc="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-20">
                <a:solidFill>
                  <a:srgbClr val="111111"/>
                </a:solidFill>
                <a:latin typeface="Times New Roman"/>
                <a:cs typeface="Times New Roman"/>
              </a:rPr>
              <a:t>stiU</a:t>
            </a:r>
            <a:r>
              <a:rPr dirty="0" smtClean="0" sz="95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0">
                <a:solidFill>
                  <a:srgbClr val="111111"/>
                </a:solidFill>
                <a:latin typeface="Arial"/>
                <a:cs typeface="Arial"/>
              </a:rPr>
              <a:t>apply</a:t>
            </a:r>
            <a:r>
              <a:rPr dirty="0" smtClean="0" sz="950" spc="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9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-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11111"/>
                </a:solidFill>
                <a:latin typeface="Arial"/>
                <a:cs typeface="Arial"/>
              </a:rPr>
              <a:t>this</a:t>
            </a:r>
            <a:r>
              <a:rPr dirty="0" smtClean="0" sz="950" spc="-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45">
                <a:solidFill>
                  <a:srgbClr val="111111"/>
                </a:solidFill>
                <a:latin typeface="Times New Roman"/>
                <a:cs typeface="Times New Roman"/>
              </a:rPr>
              <a:t>ring</a:t>
            </a:r>
            <a:r>
              <a:rPr dirty="0" smtClean="0" sz="950" spc="19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r>
              <a:rPr dirty="0" smtClean="0" sz="950" spc="190">
                <a:solidFill>
                  <a:srgbClr val="383838"/>
                </a:solidFill>
                <a:latin typeface="Times New Roman"/>
                <a:cs typeface="Times New Roman"/>
              </a:rPr>
              <a:t>  </a:t>
            </a:r>
            <a:r>
              <a:rPr dirty="0" smtClean="0" sz="950" spc="75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75">
                <a:solidFill>
                  <a:srgbClr val="111111"/>
                </a:solidFill>
                <a:latin typeface="Arial"/>
                <a:cs typeface="Arial"/>
              </a:rPr>
              <a:t>all</a:t>
            </a:r>
            <a:r>
              <a:rPr dirty="0" smtClean="0" sz="950" spc="-10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20">
                <a:solidFill>
                  <a:srgbClr val="111111"/>
                </a:solidFill>
                <a:latin typeface="Arial"/>
                <a:cs typeface="Arial"/>
              </a:rPr>
              <a:t>points</a:t>
            </a:r>
            <a:r>
              <a:rPr dirty="0" smtClean="0" sz="950" spc="-10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30">
                <a:solidFill>
                  <a:srgbClr val="111111"/>
                </a:solidFill>
                <a:latin typeface="Arial"/>
                <a:cs typeface="Arial"/>
              </a:rPr>
              <a:t>within</a:t>
            </a:r>
            <a:r>
              <a:rPr dirty="0" smtClean="0" sz="950" spc="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65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dirty="0" smtClean="0" sz="95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11111"/>
                </a:solidFill>
                <a:latin typeface="Times New Roman"/>
                <a:cs typeface="Times New Roman"/>
              </a:rPr>
              <a:t>rin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145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85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11111"/>
                </a:solidFill>
                <a:latin typeface="Times New Roman"/>
                <a:cs typeface="Times New Roman"/>
              </a:rPr>
              <a:t>plane</a:t>
            </a:r>
            <a:r>
              <a:rPr dirty="0" smtClean="0" sz="100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11111"/>
                </a:solidFill>
                <a:latin typeface="Arial"/>
                <a:cs typeface="Arial"/>
              </a:rPr>
              <a:t>the</a:t>
            </a:r>
            <a:r>
              <a:rPr dirty="0" smtClean="0" sz="1000" spc="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100" spc="-20">
                <a:solidFill>
                  <a:srgbClr val="111111"/>
                </a:solidFill>
                <a:latin typeface="Times New Roman"/>
                <a:cs typeface="Times New Roman"/>
              </a:rPr>
              <a:t>rin</a:t>
            </a:r>
            <a:r>
              <a:rPr dirty="0" smtClean="0" sz="1100" spc="-15">
                <a:solidFill>
                  <a:srgbClr val="111111"/>
                </a:solidFill>
                <a:latin typeface="Times New Roman"/>
                <a:cs typeface="Times New Roman"/>
              </a:rPr>
              <a:t>g</a:t>
            </a:r>
            <a:r>
              <a:rPr dirty="0" smtClean="0" sz="1100" spc="120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mtClean="0" sz="1100" spc="-11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20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2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111111"/>
                </a:solidFill>
                <a:latin typeface="Times New Roman"/>
                <a:cs typeface="Times New Roman"/>
              </a:rPr>
              <a:t>are</a:t>
            </a:r>
            <a:r>
              <a:rPr dirty="0" smtClean="0" sz="1000" spc="-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zer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285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201" y="1652649"/>
            <a:ext cx="539623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8435" indent="-166370">
              <a:lnSpc>
                <a:spcPct val="100000"/>
              </a:lnSpc>
              <a:buClr>
                <a:srgbClr val="262626"/>
              </a:buClr>
              <a:buFont typeface="Times New Roman"/>
              <a:buChar char="•"/>
              <a:tabLst>
                <a:tab pos="178435" algn="l"/>
                <a:tab pos="4163060" algn="l"/>
                <a:tab pos="4893310" algn="l"/>
              </a:tabLst>
            </a:pPr>
            <a:r>
              <a:rPr dirty="0" smtClean="0" sz="1100" spc="55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100" spc="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4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0">
                <a:solidFill>
                  <a:srgbClr val="111111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1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">
                <a:solidFill>
                  <a:srgbClr val="111111"/>
                </a:solidFill>
                <a:latin typeface="Times New Roman"/>
                <a:cs typeface="Times New Roman"/>
              </a:rPr>
              <a:t>configuration</a:t>
            </a:r>
            <a:r>
              <a:rPr dirty="0" smtClean="0" sz="1100" spc="5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dirty="0" smtClean="0" sz="1100" spc="-1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111111"/>
                </a:solidFill>
                <a:latin typeface="Times New Roman"/>
                <a:cs typeface="Times New Roman"/>
              </a:rPr>
              <a:t>cylindrical </a:t>
            </a:r>
            <a:r>
              <a:rPr dirty="0" smtClean="0" sz="1100" spc="8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coordinates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dirty="0" smtClean="0" sz="11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111111"/>
                </a:solidFill>
                <a:latin typeface="Times New Roman"/>
                <a:cs typeface="Times New Roman"/>
              </a:rPr>
              <a:t>given </a:t>
            </a:r>
            <a:r>
              <a:rPr dirty="0" smtClean="0" sz="110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0">
                <a:solidFill>
                  <a:srgbClr val="111111"/>
                </a:solidFill>
                <a:latin typeface="Times New Roman"/>
                <a:cs typeface="Times New Roman"/>
              </a:rPr>
              <a:t>by</a:t>
            </a:r>
            <a:r>
              <a:rPr dirty="0" smtClean="0" sz="1050" spc="5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dirty="0" smtClean="0" sz="1000" spc="375" i="1">
                <a:solidFill>
                  <a:srgbClr val="111111"/>
                </a:solidFill>
                <a:latin typeface="Arial"/>
                <a:cs typeface="Arial"/>
              </a:rPr>
              <a:t>p-</a:t>
            </a:r>
            <a:r>
              <a:rPr dirty="0" smtClean="0" sz="1000" spc="-1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200" spc="175" i="1">
                <a:solidFill>
                  <a:srgbClr val="111111"/>
                </a:solidFill>
                <a:latin typeface="Times New Roman"/>
                <a:cs typeface="Times New Roman"/>
              </a:rPr>
              <a:t>Sre-</a:t>
            </a:r>
            <a:r>
              <a:rPr dirty="0" smtClean="0" sz="1200" spc="175" i="1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dirty="0" smtClean="0" sz="1100" spc="35">
                <a:solidFill>
                  <a:srgbClr val="111111"/>
                </a:solidFill>
                <a:latin typeface="Times New Roman"/>
                <a:cs typeface="Times New Roman"/>
              </a:rPr>
              <a:t>(</a:t>
            </a:r>
            <a:r>
              <a:rPr dirty="0" smtClean="0" sz="1100" spc="45">
                <a:solidFill>
                  <a:srgbClr val="111111"/>
                </a:solidFill>
                <a:latin typeface="Times New Roman"/>
                <a:cs typeface="Times New Roman"/>
              </a:rPr>
              <a:t>C/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29629" sz="1125" spc="262">
                <a:solidFill>
                  <a:srgbClr val="111111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29629" sz="1125" spc="262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9629" sz="1125" spc="-6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35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2156" y="1665349"/>
            <a:ext cx="489584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43840" algn="l"/>
              </a:tabLst>
            </a:pPr>
            <a:r>
              <a:rPr dirty="0" smtClean="0" sz="750" spc="204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r>
              <a:rPr dirty="0" smtClean="0" sz="750" spc="204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dirty="0" smtClean="0" sz="1100" spc="30">
                <a:solidFill>
                  <a:srgbClr val="111111"/>
                </a:solidFill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9518" y="1831604"/>
            <a:ext cx="5576570" cy="690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40">
                <a:solidFill>
                  <a:srgbClr val="111111"/>
                </a:solidFill>
                <a:latin typeface="Times New Roman"/>
                <a:cs typeface="Times New Roman"/>
              </a:rPr>
              <a:t>Gauss'</a:t>
            </a:r>
            <a:r>
              <a:rPr dirty="0" smtClean="0" sz="1100" spc="-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5">
                <a:solidFill>
                  <a:srgbClr val="111111"/>
                </a:solidFill>
                <a:latin typeface="Times New Roman"/>
                <a:cs typeface="Times New Roman"/>
              </a:rPr>
              <a:t>law</a:t>
            </a:r>
            <a:r>
              <a:rPr dirty="0" smtClean="0" sz="1100" spc="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8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dirty="0" smtClean="0" sz="11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111111"/>
                </a:solidFill>
                <a:latin typeface="Times New Roman"/>
                <a:cs typeface="Times New Roman"/>
              </a:rPr>
              <a:t>find</a:t>
            </a:r>
            <a:r>
              <a:rPr dirty="0" smtClean="0" sz="110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95">
                <a:solidFill>
                  <a:srgbClr val="111111"/>
                </a:solidFill>
                <a:latin typeface="Times New Roman"/>
                <a:cs typeface="Times New Roman"/>
              </a:rPr>
              <a:t>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algn="just" marL="12700" marR="12700" indent="237490">
              <a:lnSpc>
                <a:spcPts val="1170"/>
              </a:lnSpc>
            </a:pP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Since</a:t>
            </a:r>
            <a:r>
              <a:rPr dirty="0" smtClean="0" sz="1000" spc="8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180" i="1">
                <a:solidFill>
                  <a:srgbClr val="111111"/>
                </a:solidFill>
                <a:latin typeface="Arial"/>
                <a:cs typeface="Arial"/>
              </a:rPr>
              <a:t>p</a:t>
            </a:r>
            <a:r>
              <a:rPr dirty="0" smtClean="0" sz="850" spc="18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850" spc="-5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1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135">
                <a:solidFill>
                  <a:srgbClr val="111111"/>
                </a:solidFill>
                <a:latin typeface="Arial"/>
                <a:cs typeface="Arial"/>
              </a:rPr>
              <a:t>not</a:t>
            </a:r>
            <a:r>
              <a:rPr dirty="0" smtClean="0" sz="750" spc="1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750" spc="-10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125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950" spc="1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9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0">
                <a:solidFill>
                  <a:srgbClr val="111111"/>
                </a:solidFill>
                <a:latin typeface="Arial"/>
                <a:cs typeface="Arial"/>
              </a:rPr>
              <a:t>function</a:t>
            </a:r>
            <a:r>
              <a:rPr dirty="0" smtClean="0" sz="950" spc="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50" spc="-11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-15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20">
                <a:solidFill>
                  <a:srgbClr val="111111"/>
                </a:solidFill>
                <a:latin typeface="Times New Roman"/>
                <a:cs typeface="Times New Roman"/>
              </a:rPr>
              <a:t>•</a:t>
            </a:r>
            <a:r>
              <a:rPr dirty="0" smtClean="0" sz="1000" spc="55">
                <a:solidFill>
                  <a:srgbClr val="111111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0">
                <a:solidFill>
                  <a:srgbClr val="111111"/>
                </a:solidFill>
                <a:latin typeface="Times New Roman"/>
                <a:cs typeface="Times New Roman"/>
              </a:rPr>
              <a:t>z.</a:t>
            </a:r>
            <a:r>
              <a:rPr dirty="0" smtClean="0" sz="1000" spc="7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dirty="0" smtClean="0" sz="95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0">
                <a:solidFill>
                  <a:srgbClr val="111111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00" spc="-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80" i="1">
                <a:solidFill>
                  <a:srgbClr val="111111"/>
                </a:solidFill>
                <a:latin typeface="Arial"/>
                <a:cs typeface="Arial"/>
              </a:rPr>
              <a:t>'II</a:t>
            </a:r>
            <a:r>
              <a:rPr dirty="0" smtClean="0" sz="950" spc="3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5">
                <a:solidFill>
                  <a:srgbClr val="111111"/>
                </a:solidFill>
                <a:latin typeface="Times New Roman"/>
                <a:cs typeface="Times New Roman"/>
              </a:rPr>
              <a:t>completely</a:t>
            </a:r>
            <a:r>
              <a:rPr dirty="0" smtClean="0" sz="95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radial.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6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170">
                <a:solidFill>
                  <a:srgbClr val="111111"/>
                </a:solidFill>
                <a:latin typeface="Arial"/>
                <a:cs typeface="Arial"/>
              </a:rPr>
              <a:t>It</a:t>
            </a:r>
            <a:r>
              <a:rPr dirty="0" smtClean="0" sz="900" spc="-7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45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also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0">
                <a:solidFill>
                  <a:srgbClr val="111111"/>
                </a:solidFill>
                <a:latin typeface="Times New Roman"/>
                <a:cs typeface="Times New Roman"/>
              </a:rPr>
              <a:t>true</a:t>
            </a:r>
            <a:r>
              <a:rPr dirty="0" smtClean="0" sz="95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7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65">
                <a:solidFill>
                  <a:srgbClr val="111111"/>
                </a:solidFill>
                <a:latin typeface="Times New Roman"/>
                <a:cs typeface="Times New Roman"/>
              </a:rPr>
              <a:t>that,</a:t>
            </a:r>
            <a:r>
              <a:rPr dirty="0" smtClean="0" sz="95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dirty="0" smtClean="0" sz="1000" spc="11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4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11111"/>
                </a:solidFill>
                <a:latin typeface="Times New Roman"/>
                <a:cs typeface="Times New Roman"/>
              </a:rPr>
              <a:t>constant,</a:t>
            </a:r>
            <a:r>
              <a:rPr dirty="0" smtClean="0" sz="105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>
                <a:solidFill>
                  <a:srgbClr val="111111"/>
                </a:solidFill>
                <a:latin typeface="Arial"/>
                <a:cs typeface="Arial"/>
              </a:rPr>
              <a:t>the</a:t>
            </a:r>
            <a:r>
              <a:rPr dirty="0" smtClean="0" sz="1000" spc="-8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111111"/>
                </a:solidFill>
                <a:latin typeface="Times New Roman"/>
                <a:cs typeface="Times New Roman"/>
              </a:rPr>
              <a:t>ftux</a:t>
            </a:r>
            <a:r>
              <a:rPr dirty="0" smtClean="0" sz="1050" spc="-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11111"/>
                </a:solidFill>
                <a:latin typeface="Times New Roman"/>
                <a:cs typeface="Times New Roman"/>
              </a:rPr>
              <a:t>density</a:t>
            </a:r>
            <a:r>
              <a:rPr dirty="0" smtClean="0" sz="10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70">
                <a:solidFill>
                  <a:srgbClr val="111111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111111"/>
                </a:solidFill>
                <a:latin typeface="Times New Roman"/>
                <a:cs typeface="Times New Roman"/>
              </a:rPr>
              <a:t>must</a:t>
            </a:r>
            <a:r>
              <a:rPr dirty="0" smtClean="0" sz="105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11111"/>
                </a:solidFill>
                <a:latin typeface="Arial"/>
                <a:cs typeface="Arial"/>
              </a:rPr>
              <a:t>be</a:t>
            </a:r>
            <a:r>
              <a:rPr dirty="0" smtClean="0" sz="950" spc="-1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111111"/>
                </a:solidFill>
                <a:latin typeface="Arial"/>
                <a:cs typeface="Arial"/>
              </a:rPr>
              <a:t>of</a:t>
            </a:r>
            <a:r>
              <a:rPr dirty="0" smtClean="0" sz="1050" spc="-1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111111"/>
                </a:solidFill>
                <a:latin typeface="Times New Roman"/>
                <a:cs typeface="Times New Roman"/>
              </a:rPr>
              <a:t>constant</a:t>
            </a:r>
            <a:r>
              <a:rPr dirty="0" smtClean="0" sz="105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11111"/>
                </a:solidFill>
                <a:latin typeface="Times New Roman"/>
                <a:cs typeface="Times New Roman"/>
              </a:rPr>
              <a:t>magnitud</a:t>
            </a:r>
            <a:r>
              <a:rPr dirty="0" smtClean="0" sz="1050" spc="45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050" spc="27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r>
              <a:rPr dirty="0" smtClean="0" sz="1050" spc="270">
                <a:solidFill>
                  <a:srgbClr val="383838"/>
                </a:solidFill>
                <a:latin typeface="Times New Roman"/>
                <a:cs typeface="Times New Roman"/>
              </a:rPr>
              <a:t>  </a:t>
            </a:r>
            <a:r>
              <a:rPr dirty="0" smtClean="0" sz="1050" spc="-11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35">
                <a:solidFill>
                  <a:srgbClr val="111111"/>
                </a:solidFill>
                <a:latin typeface="Times New Roman"/>
                <a:cs typeface="Times New Roman"/>
              </a:rPr>
              <a:t>Then</a:t>
            </a:r>
            <a:r>
              <a:rPr dirty="0" smtClean="0" sz="1100" spc="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100" spc="-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20">
                <a:solidFill>
                  <a:srgbClr val="111111"/>
                </a:solidFill>
                <a:latin typeface="Times New Roman"/>
                <a:cs typeface="Times New Roman"/>
              </a:rPr>
              <a:t>proper</a:t>
            </a:r>
            <a:r>
              <a:rPr dirty="0" smtClean="0" sz="1100" spc="-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0">
                <a:solidFill>
                  <a:srgbClr val="111111"/>
                </a:solidFill>
                <a:latin typeface="Times New Roman"/>
                <a:cs typeface="Times New Roman"/>
              </a:rPr>
              <a:t>special</a:t>
            </a:r>
            <a:r>
              <a:rPr dirty="0" smtClean="0" sz="950" spc="-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40">
                <a:solidFill>
                  <a:srgbClr val="111111"/>
                </a:solidFill>
                <a:latin typeface="Times New Roman"/>
                <a:cs typeface="Times New Roman"/>
              </a:rPr>
              <a:t>gaussian</a:t>
            </a:r>
            <a:r>
              <a:rPr dirty="0" smtClean="0" sz="11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30">
                <a:solidFill>
                  <a:srgbClr val="111111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1100" spc="-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11111"/>
                </a:solidFill>
                <a:latin typeface="Arial"/>
                <a:cs typeface="Arial"/>
              </a:rPr>
              <a:t>is</a:t>
            </a:r>
            <a:r>
              <a:rPr dirty="0" smtClean="0" sz="950" spc="-1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100" spc="55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1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11111"/>
                </a:solidFill>
                <a:latin typeface="Times New Roman"/>
                <a:cs typeface="Times New Roman"/>
              </a:rPr>
              <a:t>closed</a:t>
            </a:r>
            <a:r>
              <a:rPr dirty="0" smtClean="0" sz="1000" spc="4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95">
                <a:solidFill>
                  <a:srgbClr val="111111"/>
                </a:solidFill>
                <a:latin typeface="Times New Roman"/>
                <a:cs typeface="Times New Roman"/>
              </a:rPr>
              <a:t>ript</a:t>
            </a:r>
            <a:r>
              <a:rPr dirty="0" smtClean="0" sz="11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circular</a:t>
            </a:r>
            <a:r>
              <a:rPr dirty="0" smtClean="0" sz="100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11111"/>
                </a:solidFill>
                <a:latin typeface="Times New Roman"/>
                <a:cs typeface="Times New Roman"/>
              </a:rPr>
              <a:t>cylinde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285">
                <a:solidFill>
                  <a:srgbClr val="4D4D4D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285">
                <a:solidFill>
                  <a:srgbClr val="4D4D4D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-7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5">
                <a:solidFill>
                  <a:srgbClr val="111111"/>
                </a:solidFill>
                <a:latin typeface="Arial"/>
                <a:cs typeface="Arial"/>
              </a:rPr>
              <a:t>The</a:t>
            </a:r>
            <a:r>
              <a:rPr dirty="0" smtClean="0" sz="1000" spc="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integrals</a:t>
            </a:r>
            <a:r>
              <a:rPr dirty="0" smtClean="0" sz="100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11111"/>
                </a:solidFill>
                <a:latin typeface="Times New Roman"/>
                <a:cs typeface="Times New Roman"/>
              </a:rPr>
              <a:t>over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0">
                <a:solidFill>
                  <a:srgbClr val="111111"/>
                </a:solidFill>
                <a:latin typeface="Arial"/>
                <a:cs typeface="Arial"/>
              </a:rPr>
              <a:t>the</a:t>
            </a:r>
            <a:r>
              <a:rPr dirty="0" smtClean="0" sz="950" spc="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plane</a:t>
            </a:r>
            <a:r>
              <a:rPr dirty="0" smtClean="0" sz="1000" spc="9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11111"/>
                </a:solidFill>
                <a:latin typeface="Times New Roman"/>
                <a:cs typeface="Times New Roman"/>
              </a:rPr>
              <a:t>ends</a:t>
            </a:r>
            <a:r>
              <a:rPr dirty="0" smtClean="0" sz="1000" spc="-7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vanish,</a:t>
            </a:r>
            <a:r>
              <a:rPr dirty="0" smtClean="0" sz="1000" spc="1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111111"/>
                </a:solidFill>
                <a:latin typeface="Times New Roman"/>
                <a:cs typeface="Times New Roman"/>
              </a:rPr>
              <a:t>so</a:t>
            </a:r>
            <a:r>
              <a:rPr dirty="0" smtClean="0" sz="1000" spc="-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262626"/>
                </a:solidFill>
                <a:latin typeface="Times New Roman"/>
                <a:cs typeface="Times New Roman"/>
              </a:rPr>
              <a:t>Gauss'</a:t>
            </a:r>
            <a:r>
              <a:rPr dirty="0" smtClean="0" sz="1000" spc="9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5">
                <a:solidFill>
                  <a:srgbClr val="111111"/>
                </a:solidFill>
                <a:latin typeface="Times New Roman"/>
                <a:cs typeface="Times New Roman"/>
              </a:rPr>
              <a:t>law</a:t>
            </a: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11111"/>
                </a:solidFill>
                <a:latin typeface="Times New Roman"/>
                <a:cs typeface="Times New Roman"/>
              </a:rPr>
              <a:t>becomes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2095" y="2535464"/>
            <a:ext cx="1064260" cy="339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80" i="1">
                <a:solidFill>
                  <a:srgbClr val="111111"/>
                </a:solidFill>
                <a:latin typeface="Arial"/>
                <a:cs typeface="Arial"/>
              </a:rPr>
              <a:t>Q</a:t>
            </a:r>
            <a:r>
              <a:rPr dirty="0" smtClean="0" sz="1050" spc="0" i="1">
                <a:solidFill>
                  <a:srgbClr val="262626"/>
                </a:solidFill>
                <a:latin typeface="Arial"/>
                <a:cs typeface="Arial"/>
              </a:rPr>
              <a:t>...</a:t>
            </a:r>
            <a:r>
              <a:rPr dirty="0" smtClean="0" sz="1050" spc="40" i="1">
                <a:solidFill>
                  <a:srgbClr val="262626"/>
                </a:solidFill>
                <a:latin typeface="Arial"/>
                <a:cs typeface="Arial"/>
              </a:rPr>
              <a:t>.</a:t>
            </a:r>
            <a:r>
              <a:rPr dirty="0" smtClean="0" sz="2150" spc="-125" i="1">
                <a:solidFill>
                  <a:srgbClr val="262626"/>
                </a:solidFill>
                <a:latin typeface="Times New Roman"/>
                <a:cs typeface="Times New Roman"/>
              </a:rPr>
              <a:t>-f,_.o·dS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1482" y="2736767"/>
            <a:ext cx="285750" cy="239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95">
                <a:solidFill>
                  <a:srgbClr val="111111"/>
                </a:solidFill>
                <a:latin typeface="Arial"/>
                <a:cs typeface="Arial"/>
              </a:rPr>
              <a:t>_...,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5814" y="2764724"/>
            <a:ext cx="1979295" cy="488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150" spc="120">
                <a:solidFill>
                  <a:srgbClr val="111111"/>
                </a:solidFill>
                <a:latin typeface="Arial"/>
                <a:cs typeface="Arial"/>
              </a:rPr>
              <a:t>f</a:t>
            </a:r>
            <a:r>
              <a:rPr dirty="0" smtClean="0" sz="3150" spc="-57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2700" spc="-555" i="1">
                <a:solidFill>
                  <a:srgbClr val="111111"/>
                </a:solidFill>
                <a:latin typeface="Arial"/>
                <a:cs typeface="Arial"/>
              </a:rPr>
              <a:t>L:</a:t>
            </a:r>
            <a:r>
              <a:rPr dirty="0" smtClean="0" sz="2700" spc="-340" i="1">
                <a:solidFill>
                  <a:srgbClr val="111111"/>
                </a:solidFill>
                <a:latin typeface="Arial"/>
                <a:cs typeface="Arial"/>
              </a:rPr>
              <a:t>.</a:t>
            </a:r>
            <a:r>
              <a:rPr dirty="0" smtClean="0" sz="2700" spc="-70" i="1">
                <a:solidFill>
                  <a:srgbClr val="111111"/>
                </a:solidFill>
                <a:latin typeface="Arial"/>
                <a:cs typeface="Arial"/>
              </a:rPr>
              <a:t>[</a:t>
            </a:r>
            <a:r>
              <a:rPr dirty="0" smtClean="0" sz="2700" spc="-32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-15" i="1">
                <a:solidFill>
                  <a:srgbClr val="262626"/>
                </a:solidFill>
                <a:latin typeface="Times New Roman"/>
                <a:cs typeface="Times New Roman"/>
              </a:rPr>
              <a:t>Sr</a:t>
            </a:r>
            <a:r>
              <a:rPr dirty="0" smtClean="0" sz="1000" spc="35" i="1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25" i="1">
                <a:solidFill>
                  <a:srgbClr val="4D4D4D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 i="1">
                <a:solidFill>
                  <a:srgbClr val="262626"/>
                </a:solidFill>
                <a:latin typeface="Times New Roman"/>
                <a:cs typeface="Times New Roman"/>
              </a:rPr>
              <a:t>z.rdrdq&gt;dz</a:t>
            </a:r>
            <a:r>
              <a:rPr dirty="0" smtClean="0" sz="1000" spc="85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30">
                <a:solidFill>
                  <a:srgbClr val="111111"/>
                </a:solidFill>
                <a:latin typeface="Times New Roman"/>
                <a:cs typeface="Times New Roman"/>
              </a:rPr>
              <a:t>•</a:t>
            </a:r>
            <a:r>
              <a:rPr dirty="0" smtClean="0" sz="1050" spc="35">
                <a:solidFill>
                  <a:srgbClr val="111111"/>
                </a:solidFill>
                <a:latin typeface="Times New Roman"/>
                <a:cs typeface="Times New Roman"/>
              </a:rPr>
              <a:t>D(</a:t>
            </a:r>
            <a:r>
              <a:rPr dirty="0" smtClean="0" sz="1050" spc="30">
                <a:solidFill>
                  <a:srgbClr val="111111"/>
                </a:solidFill>
                <a:latin typeface="Times New Roman"/>
                <a:cs typeface="Times New Roman"/>
              </a:rPr>
              <a:t>2ruL</a:t>
            </a:r>
            <a:r>
              <a:rPr dirty="0" smtClean="0" sz="1050" spc="20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4250" y="3265632"/>
            <a:ext cx="2025650" cy="231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30">
                <a:solidFill>
                  <a:srgbClr val="111111"/>
                </a:solidFill>
                <a:latin typeface="Times New Roman"/>
                <a:cs typeface="Times New Roman"/>
              </a:rPr>
              <a:t>S.nL</a:t>
            </a:r>
            <a:r>
              <a:rPr dirty="0" smtClean="0" sz="1000" spc="-20">
                <a:solidFill>
                  <a:srgbClr val="111111"/>
                </a:solidFill>
                <a:latin typeface="Times New Roman"/>
                <a:cs typeface="Times New Roman"/>
              </a:rPr>
              <a:t>(</a:t>
            </a:r>
            <a:r>
              <a:rPr dirty="0" smtClean="0" sz="1000" spc="3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0">
                <a:solidFill>
                  <a:srgbClr val="99999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-15">
                <a:solidFill>
                  <a:srgbClr val="262626"/>
                </a:solidFill>
                <a:latin typeface="Times New Roman"/>
                <a:cs typeface="Times New Roman"/>
              </a:rPr>
              <a:t>z.</a:t>
            </a:r>
            <a:r>
              <a:rPr dirty="0" smtClean="0" sz="1000" spc="55">
                <a:solidFill>
                  <a:srgbClr val="262626"/>
                </a:solidFill>
                <a:latin typeface="Times New Roman"/>
                <a:cs typeface="Times New Roman"/>
              </a:rPr>
              <a:t>(</a:t>
            </a:r>
            <a:r>
              <a:rPr dirty="0" smtClean="0" sz="1450" spc="335" i="1">
                <a:solidFill>
                  <a:srgbClr val="111111"/>
                </a:solidFill>
                <a:latin typeface="Arial"/>
                <a:cs typeface="Arial"/>
              </a:rPr>
              <a:t>-r</a:t>
            </a:r>
            <a:r>
              <a:rPr dirty="0" smtClean="0" sz="1450" spc="440" i="1">
                <a:solidFill>
                  <a:srgbClr val="111111"/>
                </a:solidFill>
                <a:latin typeface="Arial"/>
                <a:cs typeface="Arial"/>
              </a:rPr>
              <a:t>-</a:t>
            </a:r>
            <a:r>
              <a:rPr dirty="0" smtClean="0" sz="850" spc="395" i="1">
                <a:solidFill>
                  <a:srgbClr val="111111"/>
                </a:solidFill>
                <a:latin typeface="Arial"/>
                <a:cs typeface="Arial"/>
              </a:rPr>
              <a:t>r-</a:t>
            </a:r>
            <a:r>
              <a:rPr dirty="0" smtClean="0" sz="850" spc="-1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100" spc="7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100" spc="85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r>
              <a:rPr dirty="0" smtClean="0" sz="1100" spc="-1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0">
                <a:solidFill>
                  <a:srgbClr val="111111"/>
                </a:solidFill>
                <a:latin typeface="Arial"/>
                <a:cs typeface="Arial"/>
              </a:rPr>
              <a:t>+</a:t>
            </a:r>
            <a:r>
              <a:rPr dirty="0" smtClean="0" sz="1150" spc="-18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100" spc="100">
                <a:solidFill>
                  <a:srgbClr val="111111"/>
                </a:solidFill>
                <a:latin typeface="Arial"/>
                <a:cs typeface="Arial"/>
              </a:rPr>
              <a:t>l}</a:t>
            </a:r>
            <a:r>
              <a:rPr dirty="0" smtClean="0" sz="1100" spc="-19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100" spc="500">
                <a:solidFill>
                  <a:srgbClr val="111111"/>
                </a:solidFill>
                <a:latin typeface="Arial"/>
                <a:cs typeface="Arial"/>
              </a:rPr>
              <a:t>•</a:t>
            </a:r>
            <a:r>
              <a:rPr dirty="0" smtClean="0" sz="1000" spc="60">
                <a:solidFill>
                  <a:srgbClr val="111111"/>
                </a:solidFill>
                <a:latin typeface="Times New Roman"/>
                <a:cs typeface="Times New Roman"/>
              </a:rPr>
              <a:t>D(</a:t>
            </a:r>
            <a:r>
              <a:rPr dirty="0" smtClean="0" sz="1000" spc="50">
                <a:solidFill>
                  <a:srgbClr val="111111"/>
                </a:solidFill>
                <a:latin typeface="Times New Roman"/>
                <a:cs typeface="Times New Roman"/>
              </a:rPr>
              <a:t>2nrL</a:t>
            </a:r>
            <a:r>
              <a:rPr dirty="0" smtClean="0" sz="1000" spc="40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9252" y="3472790"/>
            <a:ext cx="2062480" cy="354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4">
                <a:solidFill>
                  <a:srgbClr val="111111"/>
                </a:solidFill>
                <a:latin typeface="Arial"/>
                <a:cs typeface="Arial"/>
              </a:rPr>
              <a:t>D</a:t>
            </a:r>
            <a:r>
              <a:rPr dirty="0" smtClean="0" sz="1000" spc="630">
                <a:solidFill>
                  <a:srgbClr val="111111"/>
                </a:solidFill>
                <a:latin typeface="Arial"/>
                <a:cs typeface="Arial"/>
              </a:rPr>
              <a:t>•</a:t>
            </a:r>
            <a:r>
              <a:rPr dirty="0" smtClean="0" sz="1000" spc="6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-1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434">
                <a:solidFill>
                  <a:srgbClr val="111111"/>
                </a:solidFill>
                <a:latin typeface="Arial"/>
                <a:cs typeface="Arial"/>
              </a:rPr>
              <a:t>·</a:t>
            </a:r>
            <a:r>
              <a:rPr dirty="0" smtClean="0" sz="1000" spc="-1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150" spc="265">
                <a:solidFill>
                  <a:srgbClr val="111111"/>
                </a:solidFill>
                <a:latin typeface="Arial"/>
                <a:cs typeface="Arial"/>
              </a:rPr>
              <a:t>(</a:t>
            </a:r>
            <a:r>
              <a:rPr dirty="0" smtClean="0" sz="1150" spc="220">
                <a:solidFill>
                  <a:srgbClr val="111111"/>
                </a:solidFill>
                <a:latin typeface="Arial"/>
                <a:cs typeface="Arial"/>
              </a:rPr>
              <a:t>I</a:t>
            </a:r>
            <a:r>
              <a:rPr dirty="0" smtClean="0" sz="1150" spc="235">
                <a:solidFill>
                  <a:srgbClr val="111111"/>
                </a:solidFill>
                <a:latin typeface="Arial"/>
                <a:cs typeface="Arial"/>
              </a:rPr>
              <a:t>-</a:t>
            </a:r>
            <a:r>
              <a:rPr dirty="0" smtClean="0" sz="1050" spc="9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050" spc="114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dirty="0" smtClean="0" sz="1050" spc="-35">
                <a:solidFill>
                  <a:srgbClr val="111111"/>
                </a:solidFill>
                <a:latin typeface="Times New Roman"/>
                <a:cs typeface="Times New Roman"/>
              </a:rPr>
              <a:t>z-</a:t>
            </a:r>
            <a:r>
              <a:rPr dirty="0" smtClean="0" sz="1050" spc="-25">
                <a:solidFill>
                  <a:srgbClr val="111111"/>
                </a:solidFill>
                <a:latin typeface="Times New Roman"/>
                <a:cs typeface="Times New Roman"/>
              </a:rPr>
              <a:t>(</a:t>
            </a:r>
            <a:r>
              <a:rPr dirty="0" smtClean="0" sz="1050" spc="-25">
                <a:solidFill>
                  <a:srgbClr val="111111"/>
                </a:solidFill>
                <a:latin typeface="Times New Roman"/>
                <a:cs typeface="Times New Roman"/>
              </a:rPr>
              <a:t>,.:</a:t>
            </a:r>
            <a:r>
              <a:rPr dirty="0" smtClean="0" sz="1050" spc="-14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250" spc="145">
                <a:solidFill>
                  <a:srgbClr val="111111"/>
                </a:solidFill>
                <a:latin typeface="Arial"/>
                <a:cs typeface="Arial"/>
              </a:rPr>
              <a:t>+</a:t>
            </a:r>
            <a:r>
              <a:rPr dirty="0" smtClean="0" sz="900" spc="95" i="1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-4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250" spc="114">
                <a:solidFill>
                  <a:srgbClr val="111111"/>
                </a:solidFill>
                <a:latin typeface="Arial"/>
                <a:cs typeface="Arial"/>
              </a:rPr>
              <a:t>+</a:t>
            </a:r>
            <a:r>
              <a:rPr dirty="0" smtClean="0" sz="1250" spc="-2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2250" spc="-790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2250" spc="-445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2250" spc="-100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mtClean="0" sz="2250" spc="229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11111"/>
                </a:solidFill>
                <a:latin typeface="Arial"/>
                <a:cs typeface="Arial"/>
              </a:rPr>
              <a:t>(</a:t>
            </a:r>
            <a:r>
              <a:rPr dirty="0" smtClean="0" sz="1000" spc="45">
                <a:solidFill>
                  <a:srgbClr val="111111"/>
                </a:solidFill>
                <a:latin typeface="Arial"/>
                <a:cs typeface="Arial"/>
              </a:rPr>
              <a:t>C/</a:t>
            </a:r>
            <a:r>
              <a:rPr dirty="0" smtClean="0" sz="1000" spc="-60">
                <a:solidFill>
                  <a:srgbClr val="111111"/>
                </a:solidFill>
                <a:latin typeface="Arial"/>
                <a:cs typeface="Arial"/>
              </a:rPr>
              <a:t>m</a:t>
            </a:r>
            <a:r>
              <a:rPr dirty="0" smtClean="0" baseline="32407" sz="900" spc="179">
                <a:solidFill>
                  <a:srgbClr val="383838"/>
                </a:solidFill>
                <a:latin typeface="Times New Roman"/>
                <a:cs typeface="Times New Roman"/>
              </a:rPr>
              <a:t>2</a:t>
            </a:r>
            <a:endParaRPr baseline="32407"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0821" y="3548412"/>
            <a:ext cx="20129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0">
                <a:solidFill>
                  <a:srgbClr val="111111"/>
                </a:solidFill>
                <a:latin typeface="Arial"/>
                <a:cs typeface="Arial"/>
              </a:rPr>
              <a:t>2</a:t>
            </a:r>
            <a:r>
              <a:rPr dirty="0" smtClean="0" sz="1000" spc="-7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30">
                <a:solidFill>
                  <a:srgbClr val="111111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3995" y="3682340"/>
            <a:ext cx="83820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254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4261" y="3739654"/>
            <a:ext cx="7620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 spc="110" i="1">
                <a:solidFill>
                  <a:srgbClr val="111111"/>
                </a:solidFill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5455" y="3630302"/>
            <a:ext cx="361315" cy="187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65">
                <a:solidFill>
                  <a:srgbClr val="111111"/>
                </a:solidFill>
                <a:latin typeface="Times New Roman"/>
                <a:cs typeface="Times New Roman"/>
              </a:rPr>
              <a:t>Hence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9201" y="4060426"/>
            <a:ext cx="447294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2720" marR="12700" indent="-160655">
              <a:lnSpc>
                <a:spcPct val="92400"/>
              </a:lnSpc>
              <a:tabLst>
                <a:tab pos="3117850" algn="l"/>
                <a:tab pos="3681729" algn="l"/>
                <a:tab pos="4032250" algn="l"/>
              </a:tabLst>
            </a:pPr>
            <a:r>
              <a:rPr dirty="0" smtClean="0" sz="1150" spc="-120">
                <a:solidFill>
                  <a:srgbClr val="7B7B7B"/>
                </a:solidFill>
                <a:latin typeface="Times New Roman"/>
                <a:cs typeface="Times New Roman"/>
              </a:rPr>
              <a:t>'</a:t>
            </a:r>
            <a:r>
              <a:rPr dirty="0" smtClean="0" sz="1150" spc="55">
                <a:solidFill>
                  <a:srgbClr val="111111"/>
                </a:solidFill>
                <a:latin typeface="Times New Roman"/>
                <a:cs typeface="Times New Roman"/>
              </a:rPr>
              <a:t>•</a:t>
            </a:r>
            <a:r>
              <a:rPr dirty="0" smtClean="0" sz="1150" spc="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5">
                <a:solidFill>
                  <a:srgbClr val="111111"/>
                </a:solidFill>
                <a:latin typeface="Times New Roman"/>
                <a:cs typeface="Times New Roman"/>
              </a:rPr>
              <a:t>Tbe</a:t>
            </a:r>
            <a:r>
              <a:rPr dirty="0" smtClean="0" sz="115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volume</a:t>
            </a:r>
            <a:r>
              <a:rPr dirty="0" smtClean="0" sz="1100" spc="1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mtClean="0" sz="1100" spc="11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111111"/>
                </a:solidFill>
                <a:latin typeface="Times New Roman"/>
                <a:cs typeface="Times New Roman"/>
              </a:rPr>
              <a:t>cylindrical</a:t>
            </a:r>
            <a:r>
              <a:rPr dirty="0" smtClean="0" sz="1100" spc="7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coordinates</a:t>
            </a:r>
            <a:r>
              <a:rPr dirty="0" smtClean="0" sz="1100" spc="10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between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dirty="0" smtClean="0" sz="1000" spc="100" i="1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1000" spc="3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500" spc="-70">
                <a:solidFill>
                  <a:srgbClr val="111111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18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80">
                <a:solidFill>
                  <a:srgbClr val="111111"/>
                </a:solidFill>
                <a:latin typeface="Times New Roman"/>
                <a:cs typeface="Times New Roman"/>
              </a:rPr>
              <a:t>2</a:t>
            </a:r>
            <a:r>
              <a:rPr dirty="0" smtClean="0" sz="1100" spc="-16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dirty="0" smtClean="0" sz="1000" spc="100" i="1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1000" spc="-1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100" spc="330">
                <a:solidFill>
                  <a:srgbClr val="111111"/>
                </a:solidFill>
                <a:latin typeface="Arial"/>
                <a:cs typeface="Arial"/>
              </a:rPr>
              <a:t>=</a:t>
            </a:r>
            <a:r>
              <a:rPr dirty="0" smtClean="0" sz="1100" spc="114">
                <a:solidFill>
                  <a:srgbClr val="111111"/>
                </a:solidFill>
                <a:latin typeface="Times New Roman"/>
                <a:cs typeface="Times New Roman"/>
              </a:rPr>
              <a:t>4</a:t>
            </a:r>
            <a:r>
              <a:rPr dirty="0" smtClean="0" sz="1100" spc="-1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5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1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1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0">
                <a:solidFill>
                  <a:srgbClr val="111111"/>
                </a:solidFill>
                <a:latin typeface="Times New Roman"/>
                <a:cs typeface="Times New Roman"/>
              </a:rPr>
              <a:t>density</a:t>
            </a: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8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100" spc="12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0">
                <a:solidFill>
                  <a:srgbClr val="111111"/>
                </a:solidFill>
                <a:latin typeface="Times New Roman"/>
                <a:cs typeface="Times New Roman"/>
              </a:rPr>
              <a:t>(</a:t>
            </a:r>
            <a:r>
              <a:rPr dirty="0" smtClean="0" sz="1100" spc="65">
                <a:solidFill>
                  <a:srgbClr val="111111"/>
                </a:solidFill>
                <a:latin typeface="Times New Roman"/>
                <a:cs typeface="Times New Roman"/>
              </a:rPr>
              <a:t>C/</a:t>
            </a:r>
            <a:r>
              <a:rPr dirty="0" smtClean="0" sz="1100" spc="60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33333" sz="1125" spc="262">
                <a:solidFill>
                  <a:srgbClr val="111111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33333" sz="1125" spc="262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33333" sz="1125" spc="-10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14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1201" y="4093852"/>
            <a:ext cx="1149350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20">
                <a:solidFill>
                  <a:srgbClr val="111111"/>
                </a:solidFill>
                <a:latin typeface="Times New Roman"/>
                <a:cs typeface="Times New Roman"/>
              </a:rPr>
              <a:t>contains</a:t>
            </a:r>
            <a:r>
              <a:rPr dirty="0" smtClean="0" sz="1100" spc="9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05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100" spc="10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">
                <a:solidFill>
                  <a:srgbClr val="111111"/>
                </a:solidFill>
                <a:latin typeface="Times New Roman"/>
                <a:cs typeface="Times New Roman"/>
              </a:rPr>
              <a:t>uniform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04869" y="4254169"/>
            <a:ext cx="2640965" cy="835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43840" algn="l"/>
              </a:tabLst>
            </a:pPr>
            <a:r>
              <a:rPr dirty="0" smtClean="0" sz="750" spc="185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r>
              <a:rPr dirty="0" smtClean="0" sz="750" spc="185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dirty="0" smtClean="0" sz="1100" spc="15">
                <a:solidFill>
                  <a:srgbClr val="111111"/>
                </a:solidFill>
                <a:latin typeface="Times New Roman"/>
                <a:cs typeface="Times New Roman"/>
              </a:rPr>
              <a:t>Use</a:t>
            </a:r>
            <a:r>
              <a:rPr dirty="0" smtClean="0" sz="11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30">
                <a:solidFill>
                  <a:srgbClr val="111111"/>
                </a:solidFill>
                <a:latin typeface="Times New Roman"/>
                <a:cs typeface="Times New Roman"/>
              </a:rPr>
              <a:t>Gaus</a:t>
            </a:r>
            <a:r>
              <a:rPr dirty="0" smtClean="0" sz="1100" spc="0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100" spc="305">
                <a:solidFill>
                  <a:srgbClr val="383838"/>
                </a:solidFill>
                <a:latin typeface="Times New Roman"/>
                <a:cs typeface="Times New Roman"/>
              </a:rPr>
              <a:t>'</a:t>
            </a:r>
            <a:r>
              <a:rPr dirty="0" smtClean="0" sz="1100" spc="-13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20">
                <a:solidFill>
                  <a:srgbClr val="111111"/>
                </a:solidFill>
                <a:latin typeface="Times New Roman"/>
                <a:cs typeface="Times New Roman"/>
              </a:rPr>
              <a:t>law</a:t>
            </a:r>
            <a:r>
              <a:rPr dirty="0" smtClean="0" sz="1100" spc="8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8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dirty="0" smtClean="0" sz="1100" spc="-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111111"/>
                </a:solidFill>
                <a:latin typeface="Times New Roman"/>
                <a:cs typeface="Times New Roman"/>
              </a:rPr>
              <a:t>find</a:t>
            </a:r>
            <a:r>
              <a:rPr dirty="0" smtClean="0" sz="1100" spc="8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30">
                <a:solidFill>
                  <a:srgbClr val="111111"/>
                </a:solidFill>
                <a:latin typeface="Times New Roman"/>
                <a:cs typeface="Times New Roman"/>
              </a:rPr>
              <a:t>Din</a:t>
            </a:r>
            <a:r>
              <a:rPr dirty="0" smtClean="0" sz="1100" spc="9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80">
                <a:solidFill>
                  <a:srgbClr val="262626"/>
                </a:solidFill>
                <a:latin typeface="Times New Roman"/>
                <a:cs typeface="Times New Roman"/>
              </a:rPr>
              <a:t>aU</a:t>
            </a:r>
            <a:r>
              <a:rPr dirty="0" smtClean="0" sz="1100" spc="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0">
                <a:solidFill>
                  <a:srgbClr val="111111"/>
                </a:solidFill>
                <a:latin typeface="Times New Roman"/>
                <a:cs typeface="Times New Roman"/>
              </a:rPr>
              <a:t>region</a:t>
            </a:r>
            <a:r>
              <a:rPr dirty="0" smtClean="0" sz="1100" spc="55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100" spc="26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sz="1000" spc="-17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0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70">
                <a:solidFill>
                  <a:srgbClr val="383838"/>
                </a:solidFill>
                <a:latin typeface="Times New Roman"/>
                <a:cs typeface="Times New Roman"/>
              </a:rPr>
              <a:t>&lt;</a:t>
            </a:r>
            <a:r>
              <a:rPr dirty="0" smtClean="0" sz="1000" spc="-105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65">
                <a:solidFill>
                  <a:srgbClr val="111111"/>
                </a:solidFill>
                <a:latin typeface="Times New Roman"/>
                <a:cs typeface="Times New Roman"/>
              </a:rPr>
              <a:t>r&lt;2m,</a:t>
            </a:r>
            <a:endParaRPr sz="1000">
              <a:latin typeface="Times New Roman"/>
              <a:cs typeface="Times New Roman"/>
            </a:endParaRPr>
          </a:p>
          <a:p>
            <a:pPr algn="ctr" marL="122555">
              <a:lnSpc>
                <a:spcPct val="100000"/>
              </a:lnSpc>
              <a:spcBef>
                <a:spcPts val="430"/>
              </a:spcBef>
            </a:pPr>
            <a:r>
              <a:rPr dirty="0" smtClean="0" sz="1000" spc="70">
                <a:solidFill>
                  <a:srgbClr val="111111"/>
                </a:solidFill>
                <a:latin typeface="Times New Roman"/>
                <a:cs typeface="Times New Roman"/>
              </a:rPr>
              <a:t>Q</a:t>
            </a:r>
            <a:r>
              <a:rPr dirty="0" smtClean="0" sz="1000" spc="145">
                <a:solidFill>
                  <a:srgbClr val="111111"/>
                </a:solidFill>
                <a:latin typeface="Times New Roman"/>
                <a:cs typeface="Times New Roman"/>
              </a:rPr>
              <a:t>..</a:t>
            </a:r>
            <a:r>
              <a:rPr dirty="0" smtClean="0" sz="1000" spc="12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dirty="0" smtClean="0" sz="1050" spc="55">
                <a:solidFill>
                  <a:srgbClr val="262626"/>
                </a:solidFill>
                <a:latin typeface="Times New Roman"/>
                <a:cs typeface="Times New Roman"/>
              </a:rPr>
              <a:t>-D(</a:t>
            </a:r>
            <a:r>
              <a:rPr dirty="0" smtClean="0" sz="1050" spc="60">
                <a:solidFill>
                  <a:srgbClr val="262626"/>
                </a:solidFill>
                <a:latin typeface="Times New Roman"/>
                <a:cs typeface="Times New Roman"/>
              </a:rPr>
              <a:t>2m-L</a:t>
            </a:r>
            <a:r>
              <a:rPr dirty="0" smtClean="0" sz="1050" spc="40">
                <a:solidFill>
                  <a:srgbClr val="262626"/>
                </a:solidFill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  <a:p>
            <a:pPr algn="ctr" marR="153035">
              <a:lnSpc>
                <a:spcPts val="1670"/>
              </a:lnSpc>
            </a:pPr>
            <a:r>
              <a:rPr dirty="0" smtClean="0" sz="1450" spc="254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450" spc="350">
                <a:solidFill>
                  <a:srgbClr val="4D4D4D"/>
                </a:solidFill>
                <a:latin typeface="Times New Roman"/>
                <a:cs typeface="Times New Roman"/>
              </a:rPr>
              <a:t>-</a:t>
            </a:r>
            <a:r>
              <a:rPr dirty="0" smtClean="0" sz="1450" spc="-9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2962" y="4453988"/>
            <a:ext cx="1059815" cy="217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solidFill>
                  <a:srgbClr val="111111"/>
                </a:solidFill>
                <a:latin typeface="Times New Roman"/>
                <a:cs typeface="Times New Roman"/>
              </a:rPr>
              <a:t>From</a:t>
            </a:r>
            <a:r>
              <a:rPr dirty="0" smtClean="0" sz="1000" spc="4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35">
                <a:solidFill>
                  <a:srgbClr val="111111"/>
                </a:solidFill>
                <a:latin typeface="Arial"/>
                <a:cs typeface="Arial"/>
              </a:rPr>
              <a:t>Fia.</a:t>
            </a:r>
            <a:r>
              <a:rPr dirty="0" smtClean="0" sz="1350" spc="-14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0">
                <a:solidFill>
                  <a:srgbClr val="262626"/>
                </a:solidFill>
                <a:latin typeface="Times New Roman"/>
                <a:cs typeface="Times New Roman"/>
              </a:rPr>
              <a:t>3-16,</a:t>
            </a:r>
            <a:r>
              <a:rPr dirty="0" smtClean="0" sz="1000" spc="-2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4837" y="7446982"/>
            <a:ext cx="3220085" cy="1623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534035">
              <a:lnSpc>
                <a:spcPct val="100000"/>
              </a:lnSpc>
            </a:pPr>
            <a:r>
              <a:rPr dirty="0" smtClean="0" sz="1300" spc="-40">
                <a:solidFill>
                  <a:srgbClr val="111111"/>
                </a:solidFill>
                <a:latin typeface="Arial"/>
                <a:cs typeface="Arial"/>
              </a:rPr>
              <a:t>lila</a:t>
            </a:r>
            <a:r>
              <a:rPr dirty="0" smtClean="0" sz="1300" spc="50">
                <a:solidFill>
                  <a:srgbClr val="111111"/>
                </a:solidFill>
                <a:latin typeface="Arial"/>
                <a:cs typeface="Arial"/>
              </a:rPr>
              <a:t>·</a:t>
            </a:r>
            <a:r>
              <a:rPr dirty="0" smtClean="0" sz="1100" spc="-40">
                <a:solidFill>
                  <a:srgbClr val="111111"/>
                </a:solidFill>
                <a:latin typeface="Times New Roman"/>
                <a:cs typeface="Times New Roman"/>
              </a:rPr>
              <a:t>3-16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050" spc="2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dirty="0" smtClean="0" sz="1050" spc="2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dirty="0" smtClean="0" sz="1050" spc="6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0">
                <a:solidFill>
                  <a:srgbClr val="111111"/>
                </a:solidFill>
                <a:latin typeface="Times New Roman"/>
                <a:cs typeface="Times New Roman"/>
              </a:rPr>
              <a:t>2</a:t>
            </a:r>
            <a:r>
              <a:rPr dirty="0" smtClean="0" sz="1050" spc="-1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100">
                <a:solidFill>
                  <a:srgbClr val="111111"/>
                </a:solidFill>
                <a:latin typeface="Times New Roman"/>
                <a:cs typeface="Times New Roman"/>
              </a:rPr>
              <a:t>:S</a:t>
            </a:r>
            <a:r>
              <a:rPr dirty="0" smtClean="0" sz="750" spc="-8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6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65">
                <a:solidFill>
                  <a:srgbClr val="111111"/>
                </a:solidFill>
                <a:latin typeface="Times New Roman"/>
                <a:cs typeface="Times New Roman"/>
              </a:rPr>
              <a:t>:</a:t>
            </a:r>
            <a:r>
              <a:rPr dirty="0" smtClean="0" sz="750" spc="185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050" spc="35">
                <a:solidFill>
                  <a:srgbClr val="111111"/>
                </a:solidFill>
                <a:latin typeface="Times New Roman"/>
                <a:cs typeface="Times New Roman"/>
              </a:rPr>
              <a:t>4</a:t>
            </a:r>
            <a:r>
              <a:rPr dirty="0" smtClean="0" sz="1050" spc="-1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11111"/>
                </a:solidFill>
                <a:latin typeface="Times New Roman"/>
                <a:cs typeface="Times New Roman"/>
              </a:rPr>
              <a:t>m,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algn="ctr" marL="1861185">
              <a:lnSpc>
                <a:spcPct val="100000"/>
              </a:lnSpc>
            </a:pPr>
            <a:r>
              <a:rPr dirty="0" smtClean="0" sz="1050" spc="-30" i="1">
                <a:solidFill>
                  <a:srgbClr val="111111"/>
                </a:solidFill>
                <a:latin typeface="Times New Roman"/>
                <a:cs typeface="Times New Roman"/>
              </a:rPr>
              <a:t>.npL(,-%-</a:t>
            </a:r>
            <a:r>
              <a:rPr dirty="0" smtClean="0" sz="1050" spc="-3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70">
                <a:solidFill>
                  <a:srgbClr val="111111"/>
                </a:solidFill>
                <a:latin typeface="Times New Roman"/>
                <a:cs typeface="Times New Roman"/>
              </a:rPr>
              <a:t>4)</a:t>
            </a:r>
            <a:r>
              <a:rPr dirty="0" smtClean="0" sz="950" spc="-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55">
                <a:solidFill>
                  <a:srgbClr val="111111"/>
                </a:solidFill>
                <a:latin typeface="Times New Roman"/>
                <a:cs typeface="Times New Roman"/>
              </a:rPr>
              <a:t>•</a:t>
            </a:r>
            <a:r>
              <a:rPr dirty="0" smtClean="0" sz="1050" spc="-15" i="1">
                <a:solidFill>
                  <a:srgbClr val="111111"/>
                </a:solidFill>
                <a:latin typeface="Times New Roman"/>
                <a:cs typeface="Times New Roman"/>
              </a:rPr>
              <a:t>D(</a:t>
            </a:r>
            <a:r>
              <a:rPr dirty="0" smtClean="0" sz="1050" spc="-15" i="1">
                <a:solidFill>
                  <a:srgbClr val="111111"/>
                </a:solidFill>
                <a:latin typeface="Times New Roman"/>
                <a:cs typeface="Times New Roman"/>
              </a:rPr>
              <a:t>21frL</a:t>
            </a:r>
            <a:r>
              <a:rPr dirty="0" smtClean="0" sz="1050" spc="-10" i="1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/>
          </a:p>
          <a:p>
            <a:pPr algn="ctr" marL="1840230">
              <a:lnSpc>
                <a:spcPct val="100000"/>
              </a:lnSpc>
            </a:pPr>
            <a:r>
              <a:rPr dirty="0" smtClean="0" sz="950" spc="155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950" spc="-5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55">
                <a:solidFill>
                  <a:srgbClr val="262626"/>
                </a:solidFill>
                <a:latin typeface="Times New Roman"/>
                <a:cs typeface="Times New Roman"/>
              </a:rPr>
              <a:t>=</a:t>
            </a:r>
            <a:r>
              <a:rPr dirty="0" smtClean="0" sz="1400" spc="-20">
                <a:solidFill>
                  <a:srgbClr val="111111"/>
                </a:solidFill>
                <a:latin typeface="Times New Roman"/>
                <a:cs typeface="Times New Roman"/>
              </a:rPr>
              <a:t>;</a:t>
            </a:r>
            <a:r>
              <a:rPr dirty="0" smtClean="0" sz="1400" spc="40">
                <a:solidFill>
                  <a:srgbClr val="111111"/>
                </a:solidFill>
                <a:latin typeface="Times New Roman"/>
                <a:cs typeface="Times New Roman"/>
              </a:rPr>
              <a:t>_</a:t>
            </a:r>
            <a:r>
              <a:rPr dirty="0" smtClean="0" sz="1500" spc="225">
                <a:solidFill>
                  <a:srgbClr val="111111"/>
                </a:solidFill>
                <a:latin typeface="Arial"/>
                <a:cs typeface="Arial"/>
              </a:rPr>
              <a:t>(r</a:t>
            </a:r>
            <a:r>
              <a:rPr dirty="0" smtClean="0" sz="1500" spc="229">
                <a:solidFill>
                  <a:srgbClr val="111111"/>
                </a:solidFill>
                <a:latin typeface="Arial"/>
                <a:cs typeface="Arial"/>
              </a:rPr>
              <a:t>-</a:t>
            </a:r>
            <a:r>
              <a:rPr dirty="0" smtClean="0" sz="950" spc="70">
                <a:solidFill>
                  <a:srgbClr val="111111"/>
                </a:solidFill>
                <a:latin typeface="Times New Roman"/>
                <a:cs typeface="Times New Roman"/>
              </a:rPr>
              <a:t>4)</a:t>
            </a:r>
            <a:r>
              <a:rPr dirty="0" smtClean="0" sz="950" spc="55">
                <a:solidFill>
                  <a:srgbClr val="111111"/>
                </a:solidFill>
                <a:latin typeface="Times New Roman"/>
                <a:cs typeface="Times New Roman"/>
              </a:rPr>
              <a:t>a.</a:t>
            </a:r>
            <a:r>
              <a:rPr dirty="0" smtClean="0" sz="950" spc="55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dirty="0" smtClean="0" sz="950" spc="-4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14">
                <a:solidFill>
                  <a:srgbClr val="111111"/>
                </a:solidFill>
                <a:latin typeface="Arial"/>
                <a:cs typeface="Arial"/>
              </a:rPr>
              <a:t>(</a:t>
            </a:r>
            <a:r>
              <a:rPr dirty="0" smtClean="0" sz="1000" spc="210">
                <a:solidFill>
                  <a:srgbClr val="111111"/>
                </a:solidFill>
                <a:latin typeface="Arial"/>
                <a:cs typeface="Arial"/>
              </a:rPr>
              <a:t>C/m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31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dirty="0" smtClean="0" sz="1000" spc="25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9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75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0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20">
                <a:solidFill>
                  <a:srgbClr val="383838"/>
                </a:solidFill>
                <a:latin typeface="Times New Roman"/>
                <a:cs typeface="Times New Roman"/>
              </a:rPr>
              <a:t>&gt;</a:t>
            </a:r>
            <a:r>
              <a:rPr dirty="0" smtClean="0" sz="1000" spc="-15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0">
                <a:solidFill>
                  <a:srgbClr val="111111"/>
                </a:solidFill>
                <a:latin typeface="Times New Roman"/>
                <a:cs typeface="Times New Roman"/>
              </a:rPr>
              <a:t>4</a:t>
            </a:r>
            <a:r>
              <a:rPr dirty="0" smtClean="0" sz="1000" spc="150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145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sz="500"/>
          </a:p>
          <a:p>
            <a:pPr algn="ctr" marL="1870075">
              <a:lnSpc>
                <a:spcPct val="100000"/>
              </a:lnSpc>
            </a:pPr>
            <a:r>
              <a:rPr dirty="0" smtClean="0" sz="1050" spc="-25" i="1">
                <a:solidFill>
                  <a:srgbClr val="111111"/>
                </a:solidFill>
                <a:latin typeface="Times New Roman"/>
                <a:cs typeface="Times New Roman"/>
              </a:rPr>
              <a:t>121fpL</a:t>
            </a:r>
            <a:r>
              <a:rPr dirty="0" smtClean="0" sz="1050" spc="-13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15">
                <a:solidFill>
                  <a:srgbClr val="383838"/>
                </a:solidFill>
                <a:latin typeface="Times New Roman"/>
                <a:cs typeface="Times New Roman"/>
              </a:rPr>
              <a:t>•</a:t>
            </a:r>
            <a:r>
              <a:rPr dirty="0" smtClean="0" sz="1000" spc="10">
                <a:solidFill>
                  <a:srgbClr val="111111"/>
                </a:solidFill>
                <a:latin typeface="Times New Roman"/>
                <a:cs typeface="Times New Roman"/>
              </a:rPr>
              <a:t>D(</a:t>
            </a:r>
            <a:r>
              <a:rPr dirty="0" smtClean="0" sz="1000" spc="0">
                <a:solidFill>
                  <a:srgbClr val="111111"/>
                </a:solidFill>
                <a:latin typeface="Times New Roman"/>
                <a:cs typeface="Times New Roman"/>
              </a:rPr>
              <a:t>21frL</a:t>
            </a:r>
            <a:r>
              <a:rPr dirty="0" smtClean="0" sz="1000" spc="5">
                <a:solidFill>
                  <a:srgbClr val="111111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7087" y="9087015"/>
            <a:ext cx="192405" cy="197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35">
                <a:solidFill>
                  <a:srgbClr val="111111"/>
                </a:solidFill>
                <a:latin typeface="Courier New"/>
                <a:cs typeface="Courier New"/>
              </a:rPr>
              <a:t>6p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3643" y="9195130"/>
            <a:ext cx="98298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4">
                <a:solidFill>
                  <a:srgbClr val="111111"/>
                </a:solidFill>
                <a:latin typeface="Arial"/>
                <a:cs typeface="Arial"/>
              </a:rPr>
              <a:t>D</a:t>
            </a:r>
            <a:r>
              <a:rPr dirty="0" smtClean="0" sz="1000" spc="780">
                <a:solidFill>
                  <a:srgbClr val="4D4D4D"/>
                </a:solidFill>
                <a:latin typeface="Arial"/>
                <a:cs typeface="Arial"/>
              </a:rPr>
              <a:t>=</a:t>
            </a:r>
            <a:r>
              <a:rPr dirty="0" smtClean="0" sz="1000" spc="44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dirty="0" smtClean="0" sz="1000" spc="10">
                <a:solidFill>
                  <a:srgbClr val="111111"/>
                </a:solidFill>
                <a:latin typeface="Arial"/>
                <a:cs typeface="Arial"/>
              </a:rPr>
              <a:t>a,</a:t>
            </a:r>
            <a:r>
              <a:rPr dirty="0" smtClean="0" sz="1000" spc="10">
                <a:solidFill>
                  <a:srgbClr val="111111"/>
                </a:solidFill>
                <a:latin typeface="Arial"/>
                <a:cs typeface="Arial"/>
              </a:rPr>
              <a:t>  </a:t>
            </a:r>
            <a:r>
              <a:rPr dirty="0" smtClean="0" sz="1000" spc="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1000" spc="25">
                <a:solidFill>
                  <a:srgbClr val="111111"/>
                </a:solidFill>
                <a:latin typeface="Arial"/>
                <a:cs typeface="Arial"/>
              </a:rPr>
              <a:t>(</a:t>
            </a:r>
            <a:r>
              <a:rPr dirty="0" smtClean="0" sz="1000" spc="35">
                <a:solidFill>
                  <a:srgbClr val="111111"/>
                </a:solidFill>
                <a:latin typeface="Arial"/>
                <a:cs typeface="Arial"/>
              </a:rPr>
              <a:t>C/</a:t>
            </a:r>
            <a:r>
              <a:rPr dirty="0" smtClean="0" sz="1000" spc="-40">
                <a:solidFill>
                  <a:srgbClr val="111111"/>
                </a:solidFill>
                <a:latin typeface="Arial"/>
                <a:cs typeface="Arial"/>
              </a:rPr>
              <a:t>m</a:t>
            </a:r>
            <a:r>
              <a:rPr dirty="0" smtClean="0" baseline="40404" sz="825" spc="187">
                <a:solidFill>
                  <a:srgbClr val="111111"/>
                </a:solidFill>
                <a:latin typeface="Arial"/>
                <a:cs typeface="Arial"/>
              </a:rPr>
              <a:t>2</a:t>
            </a:r>
            <a:endParaRPr baseline="40404" sz="82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3669" y="9252280"/>
            <a:ext cx="83820" cy="95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50" spc="270">
                <a:solidFill>
                  <a:srgbClr val="111111"/>
                </a:solidFill>
                <a:latin typeface="Arial"/>
                <a:cs typeface="Arial"/>
              </a:rPr>
              <a:t>)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56775" y="9297306"/>
            <a:ext cx="7620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 spc="110" i="1">
                <a:solidFill>
                  <a:srgbClr val="111111"/>
                </a:solidFill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1975" y="1110743"/>
            <a:ext cx="3152716" cy="279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92961" y="6524215"/>
            <a:ext cx="1082694" cy="28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406610" y="6928122"/>
            <a:ext cx="2760030" cy="1626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99658" y="3996955"/>
            <a:ext cx="430530" cy="157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40">
                <a:solidFill>
                  <a:srgbClr val="151515"/>
                </a:solidFill>
                <a:latin typeface="Times New Roman"/>
                <a:cs typeface="Times New Roman"/>
              </a:rPr>
              <a:t>Jlla.3-1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4640" y="4514148"/>
            <a:ext cx="33020" cy="488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3150" spc="-1814">
                <a:solidFill>
                  <a:srgbClr val="151515"/>
                </a:solidFill>
                <a:latin typeface="Arial"/>
                <a:cs typeface="Arial"/>
              </a:rPr>
              <a:t>3</a:t>
            </a:r>
            <a:endParaRPr sz="3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5024" y="4287768"/>
            <a:ext cx="697865" cy="73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800" spc="1305" i="1">
                <a:solidFill>
                  <a:srgbClr val="151515"/>
                </a:solidFill>
                <a:latin typeface="Arial"/>
                <a:cs typeface="Arial"/>
              </a:rPr>
              <a:t>\I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7710" y="4868697"/>
            <a:ext cx="286385" cy="134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245" i="1">
                <a:solidFill>
                  <a:srgbClr val="151515"/>
                </a:solidFill>
                <a:latin typeface="Times New Roman"/>
                <a:cs typeface="Times New Roman"/>
              </a:rPr>
              <a:t>+</a:t>
            </a:r>
            <a:r>
              <a:rPr dirty="0" smtClean="0" sz="800" spc="200" i="1">
                <a:solidFill>
                  <a:srgbClr val="151515"/>
                </a:solidFill>
                <a:latin typeface="Times New Roman"/>
                <a:cs typeface="Times New Roman"/>
              </a:rPr>
              <a:t>Q•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7938" y="4868697"/>
            <a:ext cx="387350" cy="134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40" i="1">
                <a:solidFill>
                  <a:srgbClr val="151515"/>
                </a:solidFill>
                <a:latin typeface="Times New Roman"/>
                <a:cs typeface="Times New Roman"/>
              </a:rPr>
              <a:t>-....;•-Q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9417" y="4758682"/>
            <a:ext cx="661035" cy="798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200" spc="75" i="1">
                <a:solidFill>
                  <a:srgbClr val="151515"/>
                </a:solidFill>
                <a:latin typeface="Arial"/>
                <a:cs typeface="Arial"/>
              </a:rPr>
              <a:t>!"\</a:t>
            </a:r>
            <a:endParaRPr sz="5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9980" y="5503347"/>
            <a:ext cx="2006600" cy="127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51660" algn="l"/>
              </a:tabLst>
            </a:pPr>
            <a:r>
              <a:rPr dirty="0" smtClean="0" baseline="7407" sz="1125" spc="82">
                <a:solidFill>
                  <a:srgbClr val="151515"/>
                </a:solidFill>
                <a:latin typeface="Arial"/>
                <a:cs typeface="Arial"/>
              </a:rPr>
              <a:t>(a)</a:t>
            </a:r>
            <a:r>
              <a:rPr dirty="0" smtClean="0" baseline="7407" sz="1125" spc="82">
                <a:solidFill>
                  <a:srgbClr val="151515"/>
                </a:solidFill>
                <a:latin typeface="Arial"/>
                <a:cs typeface="Arial"/>
              </a:rPr>
              <a:t>	</a:t>
            </a:r>
            <a:r>
              <a:rPr dirty="0" smtClean="0" sz="750" spc="75">
                <a:solidFill>
                  <a:srgbClr val="151515"/>
                </a:solidFill>
                <a:latin typeface="Times New Roman"/>
                <a:cs typeface="Times New Roman"/>
              </a:rPr>
              <a:t>(</a:t>
            </a:r>
            <a:r>
              <a:rPr dirty="0" smtClean="0" sz="750" spc="90">
                <a:solidFill>
                  <a:srgbClr val="151515"/>
                </a:solidFill>
                <a:latin typeface="Times New Roman"/>
                <a:cs typeface="Times New Roman"/>
              </a:rPr>
              <a:t>b</a:t>
            </a:r>
            <a:r>
              <a:rPr dirty="0" smtClean="0" sz="750" spc="70">
                <a:solidFill>
                  <a:srgbClr val="343434"/>
                </a:solidFill>
                <a:latin typeface="Times New Roman"/>
                <a:cs typeface="Times New Roman"/>
              </a:rPr>
              <a:t>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957" y="5676198"/>
            <a:ext cx="5648325" cy="768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4460">
              <a:lnSpc>
                <a:spcPct val="100000"/>
              </a:lnSpc>
            </a:pPr>
            <a:r>
              <a:rPr dirty="0" smtClean="0" sz="1200" spc="-55">
                <a:solidFill>
                  <a:srgbClr val="151515"/>
                </a:solidFill>
                <a:latin typeface="Arial"/>
                <a:cs typeface="Arial"/>
              </a:rPr>
              <a:t>t'l</a:t>
            </a:r>
            <a:r>
              <a:rPr dirty="0" smtClean="0" sz="1200" spc="-335">
                <a:solidFill>
                  <a:srgbClr val="151515"/>
                </a:solidFill>
                <a:latin typeface="Arial"/>
                <a:cs typeface="Arial"/>
              </a:rPr>
              <a:t>&amp;</a:t>
            </a:r>
            <a:r>
              <a:rPr dirty="0" smtClean="0" sz="1200" spc="40">
                <a:solidFill>
                  <a:srgbClr val="494949"/>
                </a:solidFill>
                <a:latin typeface="Arial"/>
                <a:cs typeface="Arial"/>
              </a:rPr>
              <a:t>·</a:t>
            </a:r>
            <a:r>
              <a:rPr dirty="0" smtClean="0" sz="950" spc="-40">
                <a:solidFill>
                  <a:srgbClr val="151515"/>
                </a:solidFill>
                <a:latin typeface="Times New Roman"/>
                <a:cs typeface="Times New Roman"/>
              </a:rPr>
              <a:t>3-Z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7"/>
              </a:spcBef>
            </a:pPr>
            <a:endParaRPr sz="1000"/>
          </a:p>
          <a:p>
            <a:pPr algn="just" marL="12700" marR="12700" indent="229870">
              <a:lnSpc>
                <a:spcPct val="90600"/>
              </a:lnSpc>
            </a:pPr>
            <a:r>
              <a:rPr dirty="0" smtClean="0" sz="1000" spc="65" i="1">
                <a:solidFill>
                  <a:srgbClr val="151515"/>
                </a:solidFill>
                <a:latin typeface="Arial"/>
                <a:cs typeface="Arial"/>
              </a:rPr>
              <a:t>H</a:t>
            </a:r>
            <a:r>
              <a:rPr dirty="0" smtClean="0" sz="1000" spc="-5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in</a:t>
            </a:r>
            <a:r>
              <a:rPr dirty="0" smtClean="0" sz="1050" spc="-2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50" spc="-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neighborhood</a:t>
            </a:r>
            <a:r>
              <a:rPr dirty="0" smtClean="0" sz="1050" spc="9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50" spc="5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 i="1">
                <a:solidFill>
                  <a:srgbClr val="151515"/>
                </a:solidFill>
                <a:latin typeface="Arial"/>
                <a:cs typeface="Arial"/>
              </a:rPr>
              <a:t>P</a:t>
            </a:r>
            <a:r>
              <a:rPr dirty="0" smtClean="0" sz="1000" spc="-6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mtClean="0" sz="1000" spc="6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010101"/>
                </a:solidFill>
                <a:latin typeface="Times New Roman"/>
                <a:cs typeface="Times New Roman"/>
              </a:rPr>
              <a:t>lines</a:t>
            </a:r>
            <a:r>
              <a:rPr dirty="0" smtClean="0" sz="1050" spc="-7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9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51515"/>
                </a:solidFill>
                <a:latin typeface="Times New Roman"/>
                <a:cs typeface="Times New Roman"/>
              </a:rPr>
              <a:t>flux</a:t>
            </a:r>
            <a:r>
              <a:rPr dirty="0" smtClean="0" sz="950" spc="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have</a:t>
            </a:r>
            <a:r>
              <a:rPr dirty="0" smtClean="0" sz="1050" spc="-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direction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unit</a:t>
            </a:r>
            <a:r>
              <a:rPr dirty="0" smtClean="0" sz="1050" spc="-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vector</a:t>
            </a:r>
            <a:r>
              <a:rPr dirty="0" smtClean="0" sz="1050" spc="4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95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dirty="0" smtClean="0" sz="1050" spc="-4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(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see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Fig.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30">
                <a:solidFill>
                  <a:srgbClr val="151515"/>
                </a:solidFill>
                <a:latin typeface="Arial"/>
                <a:cs typeface="Arial"/>
              </a:rPr>
              <a:t>3-3)</a:t>
            </a:r>
            <a:r>
              <a:rPr dirty="0" smtClean="0" sz="1050" spc="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50" spc="8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5">
                <a:solidFill>
                  <a:srgbClr val="010101"/>
                </a:solidFill>
                <a:latin typeface="Times New Roman"/>
                <a:cs typeface="Times New Roman"/>
              </a:rPr>
              <a:t>if</a:t>
            </a:r>
            <a:r>
              <a:rPr dirty="0" smtClean="0" sz="1050" spc="8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0">
                <a:solidFill>
                  <a:srgbClr val="151515"/>
                </a:solidFill>
                <a:latin typeface="Times New Roman"/>
                <a:cs typeface="Times New Roman"/>
              </a:rPr>
              <a:t>an</a:t>
            </a:r>
            <a:r>
              <a:rPr dirty="0" smtClean="0" sz="1050" spc="10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amount</a:t>
            </a:r>
            <a:r>
              <a:rPr dirty="0" smtClean="0" sz="1050" spc="8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9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30">
                <a:solidFill>
                  <a:srgbClr val="010101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50" spc="114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 i="1">
                <a:solidFill>
                  <a:srgbClr val="151515"/>
                </a:solidFill>
                <a:latin typeface="Times New Roman"/>
                <a:cs typeface="Times New Roman"/>
              </a:rPr>
              <a:t>dW</a:t>
            </a:r>
            <a:r>
              <a:rPr dirty="0" smtClean="0" sz="1000" spc="25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5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crosses</a:t>
            </a:r>
            <a:r>
              <a:rPr dirty="0" smtClean="0" sz="1050" spc="6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differential</a:t>
            </a:r>
            <a:r>
              <a:rPr dirty="0" smtClean="0" sz="1050" spc="10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area</a:t>
            </a:r>
            <a:r>
              <a:rPr dirty="0" smtClean="0" sz="1050" spc="8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5" i="1">
                <a:solidFill>
                  <a:srgbClr val="151515"/>
                </a:solidFill>
                <a:latin typeface="Times New Roman"/>
                <a:cs typeface="Times New Roman"/>
              </a:rPr>
              <a:t>dS,</a:t>
            </a:r>
            <a:r>
              <a:rPr dirty="0" smtClean="0" sz="1000" spc="45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51515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0">
                <a:solidFill>
                  <a:srgbClr val="151515"/>
                </a:solidFill>
                <a:latin typeface="Times New Roman"/>
                <a:cs typeface="Times New Roman"/>
              </a:rPr>
              <a:t>is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0">
                <a:solidFill>
                  <a:srgbClr val="151515"/>
                </a:solidFill>
                <a:latin typeface="Times New Roman"/>
                <a:cs typeface="Times New Roman"/>
              </a:rPr>
              <a:t>a</a:t>
            </a:r>
            <a:r>
              <a:rPr dirty="0" smtClean="0" sz="1050" spc="5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normal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65">
                <a:solidFill>
                  <a:srgbClr val="151515"/>
                </a:solidFill>
                <a:latin typeface="Times New Roman"/>
                <a:cs typeface="Times New Roman"/>
              </a:rPr>
              <a:t>to</a:t>
            </a:r>
            <a:r>
              <a:rPr dirty="0" smtClean="0" sz="1050" spc="-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10">
                <a:solidFill>
                  <a:srgbClr val="151515"/>
                </a:solidFill>
                <a:latin typeface="Times New Roman"/>
                <a:cs typeface="Times New Roman"/>
              </a:rPr>
              <a:t>a,</a:t>
            </a:r>
            <a:r>
              <a:rPr dirty="0" smtClean="0" sz="1100" spc="-3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then</a:t>
            </a:r>
            <a:r>
              <a:rPr dirty="0" smtClean="0" sz="1050" spc="114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4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 i="1">
                <a:solidFill>
                  <a:srgbClr val="151515"/>
                </a:solidFill>
                <a:latin typeface="Times New Roman"/>
                <a:cs typeface="Times New Roman"/>
              </a:rPr>
              <a:t>electric</a:t>
            </a:r>
            <a:r>
              <a:rPr dirty="0" smtClean="0" sz="1000" spc="-95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 i="1">
                <a:solidFill>
                  <a:srgbClr val="151515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00" spc="10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 i="1">
                <a:solidFill>
                  <a:srgbClr val="151515"/>
                </a:solidFill>
                <a:latin typeface="Times New Roman"/>
                <a:cs typeface="Times New Roman"/>
              </a:rPr>
              <a:t>density</a:t>
            </a:r>
            <a:r>
              <a:rPr dirty="0" smtClean="0" sz="1000" spc="90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at</a:t>
            </a:r>
            <a:r>
              <a:rPr dirty="0" smtClean="0" sz="1050" spc="6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 i="1">
                <a:solidFill>
                  <a:srgbClr val="15151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15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51515"/>
                </a:solidFill>
                <a:latin typeface="Arial"/>
                <a:cs typeface="Arial"/>
              </a:rPr>
              <a:t>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3525" y="8685280"/>
            <a:ext cx="5641975" cy="475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2570">
              <a:lnSpc>
                <a:spcPts val="850"/>
              </a:lnSpc>
            </a:pPr>
            <a:r>
              <a:rPr dirty="0" smtClean="0" sz="1050" spc="90">
                <a:solidFill>
                  <a:srgbClr val="151515"/>
                </a:solidFill>
                <a:latin typeface="Times New Roman"/>
                <a:cs typeface="Times New Roman"/>
              </a:rPr>
              <a:t>A</a:t>
            </a:r>
            <a:r>
              <a:rPr dirty="0" smtClean="0" sz="1050" spc="9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volume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6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distribution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density 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 i="1">
                <a:solidFill>
                  <a:srgbClr val="15151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55" i="1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-70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0">
                <a:solidFill>
                  <a:srgbClr val="151515"/>
                </a:solidFill>
                <a:latin typeface="Times New Roman"/>
                <a:cs typeface="Times New Roman"/>
              </a:rPr>
              <a:t>(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C/</a:t>
            </a:r>
            <a:r>
              <a:rPr dirty="0" smtClean="0" sz="1050" spc="55">
                <a:solidFill>
                  <a:srgbClr val="151515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34188" sz="975" spc="292">
                <a:solidFill>
                  <a:srgbClr val="151515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34188" sz="975" spc="292">
                <a:solidFill>
                  <a:srgbClr val="151515"/>
                </a:solidFill>
                <a:latin typeface="Times New Roman"/>
                <a:cs typeface="Times New Roman"/>
              </a:rPr>
              <a:t>    </a:t>
            </a:r>
            <a:r>
              <a:rPr dirty="0" smtClean="0" baseline="34188" sz="975" spc="-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is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5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shown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enclosed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by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2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80" i="1">
                <a:solidFill>
                  <a:srgbClr val="151515"/>
                </a:solidFill>
                <a:latin typeface="Times New Roman"/>
                <a:cs typeface="Times New Roman"/>
              </a:rPr>
              <a:t>S</a:t>
            </a:r>
            <a:r>
              <a:rPr dirty="0" smtClean="0" sz="1050" spc="80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in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Fig.</a:t>
            </a:r>
            <a:endParaRPr sz="1050">
              <a:latin typeface="Times New Roman"/>
              <a:cs typeface="Times New Roman"/>
            </a:endParaRPr>
          </a:p>
          <a:p>
            <a:pPr algn="ctr" marL="774700">
              <a:lnSpc>
                <a:spcPts val="330"/>
              </a:lnSpc>
            </a:pPr>
            <a:r>
              <a:rPr dirty="0" smtClean="0" sz="650" spc="210">
                <a:solidFill>
                  <a:srgbClr val="151515"/>
                </a:solidFill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  <a:p>
            <a:pPr marL="12700" marR="12700">
              <a:lnSpc>
                <a:spcPts val="1240"/>
              </a:lnSpc>
              <a:spcBef>
                <a:spcPts val="25"/>
              </a:spcBef>
              <a:tabLst>
                <a:tab pos="4862830" algn="l"/>
              </a:tabLst>
            </a:pP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3-4.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   </a:t>
            </a:r>
            <a:r>
              <a:rPr dirty="0" smtClean="0" sz="1050" spc="-9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Since</a:t>
            </a:r>
            <a:r>
              <a:rPr dirty="0" smtClean="0" sz="1050" spc="-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each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35">
                <a:solidFill>
                  <a:srgbClr val="151515"/>
                </a:solidFill>
                <a:latin typeface="Times New Roman"/>
                <a:cs typeface="Times New Roman"/>
              </a:rPr>
              <a:t>c</a:t>
            </a:r>
            <a:r>
              <a:rPr dirty="0" smtClean="0" sz="1050" spc="0">
                <a:solidFill>
                  <a:srgbClr val="343434"/>
                </a:solidFill>
                <a:latin typeface="Times New Roman"/>
                <a:cs typeface="Times New Roman"/>
              </a:rPr>
              <a:t>o</a:t>
            </a:r>
            <a:r>
              <a:rPr dirty="0" smtClean="0" sz="1050" spc="20">
                <a:solidFill>
                  <a:srgbClr val="010101"/>
                </a:solidFill>
                <a:latin typeface="Times New Roman"/>
                <a:cs typeface="Times New Roman"/>
              </a:rPr>
              <a:t>ulomb</a:t>
            </a:r>
            <a:r>
              <a:rPr dirty="0" smtClean="0" sz="1050" spc="5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2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9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050" spc="7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75" i="1">
                <a:solidFill>
                  <a:srgbClr val="151515"/>
                </a:solidFill>
                <a:latin typeface="Arial"/>
                <a:cs typeface="Arial"/>
              </a:rPr>
              <a:t>Q</a:t>
            </a:r>
            <a:r>
              <a:rPr dirty="0" smtClean="0" sz="1100" spc="-10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has.</a:t>
            </a:r>
            <a:r>
              <a:rPr dirty="0" smtClean="0" sz="1050" spc="-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by</a:t>
            </a:r>
            <a:r>
              <a:rPr dirty="0" smtClean="0" sz="1050" spc="1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definition,</a:t>
            </a:r>
            <a:r>
              <a:rPr dirty="0" smtClean="0" sz="1050" spc="7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0">
                <a:solidFill>
                  <a:srgbClr val="151515"/>
                </a:solidFill>
                <a:latin typeface="Times New Roman"/>
                <a:cs typeface="Times New Roman"/>
              </a:rPr>
              <a:t>one</a:t>
            </a:r>
            <a:r>
              <a:rPr dirty="0" smtClean="0" sz="1050" spc="-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coulomb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2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-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3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30">
                <a:solidFill>
                  <a:srgbClr val="010101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50" spc="7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60">
                <a:solidFill>
                  <a:srgbClr val="151515"/>
                </a:solidFill>
                <a:latin typeface="Times New Roman"/>
                <a:cs typeface="Times New Roman"/>
              </a:rPr>
              <a:t>'I',</a:t>
            </a:r>
            <a:r>
              <a:rPr dirty="0" smtClean="0" sz="1100" spc="-7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it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follows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50" spc="114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net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30">
                <a:solidFill>
                  <a:srgbClr val="151515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50" spc="3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51515"/>
                </a:solidFill>
                <a:latin typeface="Times New Roman"/>
                <a:cs typeface="Times New Roman"/>
              </a:rPr>
              <a:t>crossing</a:t>
            </a:r>
            <a:r>
              <a:rPr dirty="0" smtClean="0" sz="1050" spc="2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5">
                <a:solidFill>
                  <a:srgbClr val="151515"/>
                </a:solidFill>
                <a:latin typeface="Times New Roman"/>
                <a:cs typeface="Times New Roman"/>
              </a:rPr>
              <a:t>closed</a:t>
            </a:r>
            <a:r>
              <a:rPr dirty="0" smtClean="0" sz="1050" spc="6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0">
                <a:solidFill>
                  <a:srgbClr val="151515"/>
                </a:solidFill>
                <a:latin typeface="Times New Roman"/>
                <a:cs typeface="Times New Roman"/>
              </a:rPr>
              <a:t>surfaceS</a:t>
            </a:r>
            <a:r>
              <a:rPr dirty="0" smtClean="0" sz="1050" spc="-6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0">
                <a:solidFill>
                  <a:srgbClr val="151515"/>
                </a:solidFill>
                <a:latin typeface="Times New Roman"/>
                <a:cs typeface="Times New Roman"/>
              </a:rPr>
              <a:t>is</a:t>
            </a:r>
            <a:r>
              <a:rPr dirty="0" smtClean="0" sz="1050" spc="-6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an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exact</a:t>
            </a:r>
            <a:r>
              <a:rPr dirty="0" smtClean="0" sz="1050" spc="4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measure</a:t>
            </a:r>
            <a:r>
              <a:rPr dirty="0" smtClean="0" sz="1050" spc="4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51515"/>
                </a:solidFill>
                <a:latin typeface="Times New Roman"/>
                <a:cs typeface="Times New Roman"/>
              </a:rPr>
              <a:t>of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50" spc="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51515"/>
                </a:solidFill>
                <a:latin typeface="Times New Roman"/>
                <a:cs typeface="Times New Roman"/>
              </a:rPr>
              <a:t>net</a:t>
            </a:r>
            <a:r>
              <a:rPr dirty="0" smtClean="0" sz="1050" spc="7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51515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050" spc="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enclosed.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	</a:t>
            </a:r>
            <a:r>
              <a:rPr dirty="0" smtClean="0" sz="1050" spc="10">
                <a:solidFill>
                  <a:srgbClr val="151515"/>
                </a:solidFill>
                <a:latin typeface="Times New Roman"/>
                <a:cs typeface="Times New Roman"/>
              </a:rPr>
              <a:t>However,</a:t>
            </a:r>
            <a:r>
              <a:rPr dirty="0" smtClean="0" sz="1050" spc="9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>
                <a:solidFill>
                  <a:srgbClr val="151515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2944" y="2330067"/>
            <a:ext cx="1641513" cy="1277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013113" y="7072829"/>
            <a:ext cx="1520327" cy="153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0851" y="1070950"/>
            <a:ext cx="5542915" cy="1500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9845">
              <a:lnSpc>
                <a:spcPts val="1170"/>
              </a:lnSpc>
            </a:pP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density</a:t>
            </a:r>
            <a:r>
              <a:rPr dirty="0" smtClean="0" sz="1000" spc="10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may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vary </a:t>
            </a:r>
            <a:r>
              <a:rPr dirty="0" smtClean="0" sz="1000" spc="-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magnitude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4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3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direct</a:t>
            </a:r>
            <a:r>
              <a:rPr dirty="0" smtClean="0" sz="1000" spc="-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05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4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from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4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6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4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30" i="1">
                <a:solidFill>
                  <a:srgbClr val="2D2D2D"/>
                </a:solidFill>
                <a:latin typeface="Times New Roman"/>
                <a:cs typeface="Times New Roman"/>
              </a:rPr>
              <a:t>S;</a:t>
            </a:r>
            <a:r>
              <a:rPr dirty="0" smtClean="0" sz="1100" spc="4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1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general</a:t>
            </a:r>
            <a:r>
              <a:rPr dirty="0" smtClean="0" sz="1000" spc="-114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3D3D3D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2D2D2D"/>
                </a:solidFill>
                <a:latin typeface="Times New Roman"/>
                <a:cs typeface="Times New Roman"/>
              </a:rPr>
              <a:t>will</a:t>
            </a:r>
            <a:r>
              <a:rPr dirty="0" smtClean="0" sz="1000" spc="-2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7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2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along</a:t>
            </a:r>
            <a:r>
              <a:rPr dirty="0" smtClean="0" sz="1000" spc="-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normal</a:t>
            </a:r>
            <a:r>
              <a:rPr dirty="0" smtClean="0" sz="1000" spc="7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 i="1">
                <a:solidFill>
                  <a:srgbClr val="2D2D2D"/>
                </a:solidFill>
                <a:latin typeface="Times New Roman"/>
                <a:cs typeface="Times New Roman"/>
              </a:rPr>
              <a:t>S.</a:t>
            </a:r>
            <a:r>
              <a:rPr dirty="0" smtClean="0" sz="1000" spc="60" i="1">
                <a:solidFill>
                  <a:srgbClr val="2D2D2D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If,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dirty="0" smtClean="0" sz="1000" spc="2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30">
                <a:solidFill>
                  <a:srgbClr val="3D3D3D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ace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element</a:t>
            </a:r>
            <a:r>
              <a:rPr dirty="0" smtClean="0" sz="1000" spc="6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5" i="1">
                <a:solidFill>
                  <a:srgbClr val="2D2D2D"/>
                </a:solidFill>
                <a:latin typeface="Times New Roman"/>
                <a:cs typeface="Times New Roman"/>
              </a:rPr>
              <a:t>dS,</a:t>
            </a:r>
            <a:r>
              <a:rPr dirty="0" smtClean="0" sz="1000" spc="-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5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mak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5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angle</a:t>
            </a:r>
            <a:r>
              <a:rPr dirty="0" smtClean="0" sz="1000" spc="12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14" i="1">
                <a:solidFill>
                  <a:srgbClr val="2D2D2D"/>
                </a:solidFill>
                <a:latin typeface="Times New Roman"/>
                <a:cs typeface="Times New Roman"/>
              </a:rPr>
              <a:t>8</a:t>
            </a:r>
            <a:r>
              <a:rPr dirty="0" smtClean="0" sz="1000" spc="-4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normal,</a:t>
            </a:r>
            <a:r>
              <a:rPr dirty="0" smtClean="0" sz="1000" spc="9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then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differential</a:t>
            </a:r>
            <a:r>
              <a:rPr dirty="0" smtClean="0" sz="100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161616"/>
                </a:solidFill>
                <a:latin typeface="Times New Roman"/>
                <a:cs typeface="Times New Roman"/>
              </a:rPr>
              <a:t>cr</a:t>
            </a:r>
            <a:r>
              <a:rPr dirty="0" smtClean="0" sz="1000" spc="-4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6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2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5">
                <a:solidFill>
                  <a:srgbClr val="161616"/>
                </a:solidFill>
                <a:latin typeface="Times New Roman"/>
                <a:cs typeface="Times New Roman"/>
              </a:rPr>
              <a:t>ing</a:t>
            </a:r>
            <a:r>
              <a:rPr dirty="0" smtClean="0" sz="1000" spc="7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 i="1">
                <a:solidFill>
                  <a:srgbClr val="2D2D2D"/>
                </a:solidFill>
                <a:latin typeface="Times New Roman"/>
                <a:cs typeface="Times New Roman"/>
              </a:rPr>
              <a:t>dS</a:t>
            </a:r>
            <a:r>
              <a:rPr dirty="0" smtClean="0" sz="1000" spc="5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>
                <a:solidFill>
                  <a:srgbClr val="2D2D2D"/>
                </a:solidFill>
                <a:latin typeface="Times New Roman"/>
                <a:cs typeface="Times New Roman"/>
              </a:rPr>
              <a:t>given</a:t>
            </a:r>
            <a:r>
              <a:rPr dirty="0" smtClean="0" sz="1000" spc="-1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2D2D2D"/>
                </a:solidFill>
                <a:latin typeface="Times New Roman"/>
                <a:cs typeface="Times New Roman"/>
              </a:rPr>
              <a:t>by</a:t>
            </a:r>
            <a:endParaRPr sz="1000">
              <a:latin typeface="Times New Roman"/>
              <a:cs typeface="Times New Roman"/>
            </a:endParaRPr>
          </a:p>
          <a:p>
            <a:pPr marL="1753235">
              <a:lnSpc>
                <a:spcPct val="100000"/>
              </a:lnSpc>
              <a:spcBef>
                <a:spcPts val="45"/>
              </a:spcBef>
            </a:pPr>
            <a:r>
              <a:rPr dirty="0" smtClean="0" sz="1000" spc="25" i="1">
                <a:solidFill>
                  <a:srgbClr val="2D2D2D"/>
                </a:solidFill>
                <a:latin typeface="Times New Roman"/>
                <a:cs typeface="Times New Roman"/>
              </a:rPr>
              <a:t>d'P</a:t>
            </a:r>
            <a:r>
              <a:rPr dirty="0" smtClean="0" sz="1000" spc="-2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85">
                <a:solidFill>
                  <a:srgbClr val="5B5B5B"/>
                </a:solidFill>
                <a:latin typeface="Arial"/>
                <a:cs typeface="Arial"/>
              </a:rPr>
              <a:t>=</a:t>
            </a:r>
            <a:r>
              <a:rPr dirty="0" smtClean="0" sz="950" spc="-16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mtClean="0" sz="1000" spc="25" i="1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 i="1">
                <a:solidFill>
                  <a:srgbClr val="161616"/>
                </a:solidFill>
                <a:latin typeface="Times New Roman"/>
                <a:cs typeface="Times New Roman"/>
              </a:rPr>
              <a:t>dS</a:t>
            </a:r>
            <a:r>
              <a:rPr dirty="0" smtClean="0" sz="1000" spc="55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cos</a:t>
            </a:r>
            <a:r>
              <a:rPr dirty="0" smtClean="0" sz="1000" spc="-4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65" i="1">
                <a:solidFill>
                  <a:srgbClr val="2D2D2D"/>
                </a:solidFill>
                <a:latin typeface="Times New Roman"/>
                <a:cs typeface="Times New Roman"/>
              </a:rPr>
              <a:t>8</a:t>
            </a:r>
            <a:r>
              <a:rPr dirty="0" smtClean="0" sz="1000" spc="-9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30">
                <a:solidFill>
                  <a:srgbClr val="5B5B5B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1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3D3D3D"/>
                </a:solidFill>
                <a:latin typeface="Times New Roman"/>
                <a:cs typeface="Times New Roman"/>
              </a:rPr>
              <a:t>•</a:t>
            </a:r>
            <a:r>
              <a:rPr dirty="0" smtClean="0" sz="1000" spc="-14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5" i="1">
                <a:solidFill>
                  <a:srgbClr val="161616"/>
                </a:solidFill>
                <a:latin typeface="Times New Roman"/>
                <a:cs typeface="Times New Roman"/>
              </a:rPr>
              <a:t>dSa,</a:t>
            </a:r>
            <a:r>
              <a:rPr dirty="0" smtClean="0" sz="1000" spc="-9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29">
                <a:solidFill>
                  <a:srgbClr val="5B5B5B"/>
                </a:solidFill>
                <a:latin typeface="Arial"/>
                <a:cs typeface="Arial"/>
              </a:rPr>
              <a:t>=</a:t>
            </a:r>
            <a:r>
              <a:rPr dirty="0" smtClean="0" sz="950" spc="-15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mtClean="0" sz="1000" spc="15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2D2D2D"/>
                </a:solidFill>
                <a:latin typeface="Times New Roman"/>
                <a:cs typeface="Times New Roman"/>
              </a:rPr>
              <a:t>•</a:t>
            </a:r>
            <a:r>
              <a:rPr dirty="0" smtClean="0" sz="1000" spc="-9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 i="1">
                <a:solidFill>
                  <a:srgbClr val="161616"/>
                </a:solidFill>
                <a:latin typeface="Times New Roman"/>
                <a:cs typeface="Times New Roman"/>
              </a:rPr>
              <a:t>dS</a:t>
            </a:r>
            <a:endParaRPr sz="1000">
              <a:latin typeface="Times New Roman"/>
              <a:cs typeface="Times New Roman"/>
            </a:endParaRPr>
          </a:p>
          <a:p>
            <a:pPr algn="just" marL="12700" marR="12700" indent="5080">
              <a:lnSpc>
                <a:spcPct val="98500"/>
              </a:lnSpc>
              <a:spcBef>
                <a:spcPts val="260"/>
              </a:spcBef>
            </a:pP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where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5" i="1">
                <a:solidFill>
                  <a:srgbClr val="2D2D2D"/>
                </a:solidFill>
                <a:latin typeface="Times New Roman"/>
                <a:cs typeface="Times New Roman"/>
              </a:rPr>
              <a:t>dS</a:t>
            </a:r>
            <a:r>
              <a:rPr dirty="0" smtClean="0" sz="1000" spc="6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4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1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vector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ur</a:t>
            </a:r>
            <a:r>
              <a:rPr dirty="0" smtClean="0" sz="1000" spc="7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25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155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element,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magnitude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 i="1">
                <a:solidFill>
                  <a:srgbClr val="2D2D2D"/>
                </a:solidFill>
                <a:latin typeface="Times New Roman"/>
                <a:cs typeface="Times New Roman"/>
              </a:rPr>
              <a:t>dS</a:t>
            </a:r>
            <a:r>
              <a:rPr dirty="0" smtClean="0" sz="1000" spc="4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nd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direction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00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mtClean="0" sz="950" spc="15">
                <a:solidFill>
                  <a:srgbClr val="3D3D3D"/>
                </a:solidFill>
                <a:latin typeface="Arial"/>
                <a:cs typeface="Arial"/>
              </a:rPr>
              <a:t>n.</a:t>
            </a:r>
            <a:r>
              <a:rPr dirty="0" smtClean="0" sz="950" spc="15">
                <a:solidFill>
                  <a:srgbClr val="3D3D3D"/>
                </a:solidFill>
                <a:latin typeface="Arial"/>
                <a:cs typeface="Arial"/>
              </a:rPr>
              <a:t>   </a:t>
            </a:r>
            <a:r>
              <a:rPr dirty="0" smtClean="0" sz="950" spc="-11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10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unit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vector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0" i="1">
                <a:solidFill>
                  <a:srgbClr val="2D2D2D"/>
                </a:solidFill>
                <a:latin typeface="Times New Roman"/>
                <a:cs typeface="Times New Roman"/>
              </a:rPr>
              <a:t>a,</a:t>
            </a:r>
            <a:r>
              <a:rPr dirty="0" smtClean="0" sz="1150" spc="-4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5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lw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3D3D3D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3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taken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45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7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00" spc="6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2D2D2D"/>
                </a:solidFill>
                <a:latin typeface="Times New Roman"/>
                <a:cs typeface="Times New Roman"/>
              </a:rPr>
              <a:t>out</a:t>
            </a:r>
            <a:r>
              <a:rPr dirty="0" smtClean="0" sz="1000" spc="4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5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 i="1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16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25" i="1">
                <a:solidFill>
                  <a:srgbClr val="3D3D3D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20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2D2D2D"/>
                </a:solidFill>
                <a:latin typeface="Times New Roman"/>
                <a:cs typeface="Times New Roman"/>
              </a:rPr>
              <a:t>so</a:t>
            </a:r>
            <a:r>
              <a:rPr dirty="0" smtClean="0" sz="1000" spc="-2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1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 i="1">
                <a:solidFill>
                  <a:srgbClr val="2D2D2D"/>
                </a:solidFill>
                <a:latin typeface="Times New Roman"/>
                <a:cs typeface="Times New Roman"/>
              </a:rPr>
              <a:t>d'l!</a:t>
            </a:r>
            <a:r>
              <a:rPr dirty="0" smtClean="0" sz="1000" spc="2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5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10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7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amount</a:t>
            </a:r>
            <a:r>
              <a:rPr dirty="0" smtClean="0" sz="1000" spc="7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9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1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1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1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65">
                <a:solidFill>
                  <a:srgbClr val="3D3D3D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7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inter</a:t>
            </a:r>
            <a:r>
              <a:rPr dirty="0" smtClean="0" sz="1000" spc="-1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 i="1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5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5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2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exterior</a:t>
            </a:r>
            <a:r>
              <a:rPr dirty="0" smtClean="0" sz="1000" spc="7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 i="1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5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5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thro</a:t>
            </a:r>
            <a:r>
              <a:rPr dirty="0" smtClean="0" sz="1000" spc="9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-25">
                <a:solidFill>
                  <a:srgbClr val="3D3D3D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7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 i="1">
                <a:solidFill>
                  <a:srgbClr val="2D2D2D"/>
                </a:solidFill>
                <a:latin typeface="Times New Roman"/>
                <a:cs typeface="Times New Roman"/>
              </a:rPr>
              <a:t>dS.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8"/>
              </a:spcBef>
            </a:pPr>
            <a:endParaRPr sz="1400"/>
          </a:p>
          <a:p>
            <a:pPr algn="ctr" marL="1652270">
              <a:lnSpc>
                <a:spcPct val="100000"/>
              </a:lnSpc>
            </a:pPr>
            <a:r>
              <a:rPr dirty="0" smtClean="0" sz="800" spc="95">
                <a:solidFill>
                  <a:srgbClr val="3D3D3D"/>
                </a:solidFill>
                <a:latin typeface="Arial"/>
                <a:cs typeface="Arial"/>
              </a:rPr>
              <a:t>D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851" y="3686519"/>
            <a:ext cx="5547995" cy="3359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67005">
              <a:lnSpc>
                <a:spcPct val="100000"/>
              </a:lnSpc>
            </a:pPr>
            <a:r>
              <a:rPr dirty="0" smtClean="0" sz="900" spc="45">
                <a:solidFill>
                  <a:srgbClr val="161616"/>
                </a:solidFill>
                <a:latin typeface="Times New Roman"/>
                <a:cs typeface="Times New Roman"/>
              </a:rPr>
              <a:t>Fig.3-4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lvl="1" marL="299085" indent="-287020">
              <a:lnSpc>
                <a:spcPct val="100000"/>
              </a:lnSpc>
              <a:buClr>
                <a:srgbClr val="161616"/>
              </a:buClr>
              <a:buFont typeface="Times New Roman"/>
              <a:buAutoNum type="arabicPeriod" startAt="3"/>
              <a:tabLst>
                <a:tab pos="299085" algn="l"/>
              </a:tabLst>
            </a:pP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GAUSS'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LAW</a:t>
            </a:r>
            <a:endParaRPr sz="100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4"/>
              </a:spcBef>
              <a:buClr>
                <a:srgbClr val="161616"/>
              </a:buClr>
              <a:buFont typeface="Times New Roman"/>
              <a:buAutoNum type="arabicPeriod" startAt="3"/>
            </a:pPr>
            <a:endParaRPr sz="500"/>
          </a:p>
          <a:p>
            <a:pPr algn="ctr" marL="210820">
              <a:lnSpc>
                <a:spcPct val="100000"/>
              </a:lnSpc>
            </a:pP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Gauss'</a:t>
            </a:r>
            <a:r>
              <a:rPr dirty="0" smtClean="0" sz="1000" spc="10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25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3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states</a:t>
            </a:r>
            <a:r>
              <a:rPr dirty="0" smtClean="0" sz="1000" spc="8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 i="1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5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 i="1">
                <a:solidFill>
                  <a:srgbClr val="161616"/>
                </a:solidFill>
                <a:latin typeface="Times New Roman"/>
                <a:cs typeface="Times New Roman"/>
              </a:rPr>
              <a:t>total</a:t>
            </a:r>
            <a:r>
              <a:rPr dirty="0" smtClean="0" sz="1000" spc="-5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0" i="1">
                <a:solidFill>
                  <a:srgbClr val="161616"/>
                </a:solidFill>
                <a:latin typeface="Times New Roman"/>
                <a:cs typeface="Times New Roman"/>
              </a:rPr>
              <a:t>flux</a:t>
            </a:r>
            <a:r>
              <a:rPr dirty="0" smtClean="0" sz="950" spc="1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7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 i="1">
                <a:solidFill>
                  <a:srgbClr val="2D2D2D"/>
                </a:solidFill>
                <a:latin typeface="Times New Roman"/>
                <a:cs typeface="Times New Roman"/>
              </a:rPr>
              <a:t>out</a:t>
            </a:r>
            <a:r>
              <a:rPr dirty="0" smtClean="0" sz="1000" spc="6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 i="1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1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 i="1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12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5" i="1">
                <a:solidFill>
                  <a:srgbClr val="2D2D2D"/>
                </a:solidFill>
                <a:latin typeface="Times New Roman"/>
                <a:cs typeface="Times New Roman"/>
              </a:rPr>
              <a:t>closed</a:t>
            </a:r>
            <a:r>
              <a:rPr dirty="0" smtClean="0" sz="1000" spc="-1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 i="1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40" i="1">
                <a:solidFill>
                  <a:srgbClr val="3D3D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10" i="1">
                <a:solidFill>
                  <a:srgbClr val="161616"/>
                </a:solidFill>
                <a:latin typeface="Times New Roman"/>
                <a:cs typeface="Times New Roman"/>
              </a:rPr>
              <a:t>rf</a:t>
            </a:r>
            <a:r>
              <a:rPr dirty="0" smtClean="0" sz="1000" spc="-30" i="1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20" i="1">
                <a:solidFill>
                  <a:srgbClr val="3D3D3D"/>
                </a:solidFill>
                <a:latin typeface="Times New Roman"/>
                <a:cs typeface="Times New Roman"/>
              </a:rPr>
              <a:t>ce</a:t>
            </a:r>
            <a:r>
              <a:rPr dirty="0" smtClean="0" sz="1000" spc="6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0" i="1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950" spc="70" i="1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950" spc="5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 i="1">
                <a:solidFill>
                  <a:srgbClr val="2D2D2D"/>
                </a:solidFill>
                <a:latin typeface="Times New Roman"/>
                <a:cs typeface="Times New Roman"/>
              </a:rPr>
              <a:t>equal</a:t>
            </a:r>
            <a:r>
              <a:rPr dirty="0" smtClean="0" sz="1000" spc="8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 i="1">
                <a:solidFill>
                  <a:srgbClr val="161616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6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 i="1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6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i="1">
                <a:solidFill>
                  <a:srgbClr val="2D2D2D"/>
                </a:solidFill>
                <a:latin typeface="Times New Roman"/>
                <a:cs typeface="Times New Roman"/>
              </a:rPr>
              <a:t>net</a:t>
            </a:r>
            <a:r>
              <a:rPr dirty="0" smtClean="0" sz="1000" spc="12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i="1">
                <a:solidFill>
                  <a:srgbClr val="2D2D2D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000" spc="-1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 i="1">
                <a:solidFill>
                  <a:srgbClr val="2D2D2D"/>
                </a:solidFill>
                <a:latin typeface="Times New Roman"/>
                <a:cs typeface="Times New Roman"/>
              </a:rPr>
              <a:t>within</a:t>
            </a:r>
            <a:r>
              <a:rPr dirty="0" smtClean="0" sz="1000" spc="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 i="1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mtClean="0" sz="1000" spc="40" i="1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i="1">
                <a:solidFill>
                  <a:srgbClr val="161616"/>
                </a:solidFill>
                <a:latin typeface="Times New Roman"/>
                <a:cs typeface="Times New Roman"/>
              </a:rPr>
              <a:t>urface.   </a:t>
            </a:r>
            <a:r>
              <a:rPr dirty="0" smtClean="0" sz="1000" spc="-15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5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7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written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1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integral</a:t>
            </a:r>
            <a:r>
              <a:rPr dirty="0" smtClean="0" sz="1000" spc="10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form</a:t>
            </a:r>
            <a:r>
              <a:rPr dirty="0" smtClean="0" sz="1000" spc="9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  <a:p>
            <a:pPr algn="ctr" marR="20955">
              <a:lnSpc>
                <a:spcPts val="2870"/>
              </a:lnSpc>
            </a:pPr>
            <a:r>
              <a:rPr dirty="0" smtClean="0" sz="2550" spc="-29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2550" spc="-45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2550" spc="-335">
                <a:solidFill>
                  <a:srgbClr val="161616"/>
                </a:solidFill>
                <a:latin typeface="Times New Roman"/>
                <a:cs typeface="Times New Roman"/>
              </a:rPr>
              <a:t>·</a:t>
            </a:r>
            <a:r>
              <a:rPr dirty="0" smtClean="0" sz="1000" spc="114" i="1">
                <a:solidFill>
                  <a:srgbClr val="2D2D2D"/>
                </a:solidFill>
                <a:latin typeface="Times New Roman"/>
                <a:cs typeface="Times New Roman"/>
              </a:rPr>
              <a:t>dS=</a:t>
            </a:r>
            <a:r>
              <a:rPr dirty="0" smtClean="0" sz="1000" spc="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35" i="1">
                <a:solidFill>
                  <a:srgbClr val="2D2D2D"/>
                </a:solidFill>
                <a:latin typeface="Times New Roman"/>
                <a:cs typeface="Times New Roman"/>
              </a:rPr>
              <a:t>Qe</a:t>
            </a:r>
            <a:r>
              <a:rPr dirty="0" smtClean="0" sz="700" spc="15" i="1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dirty="0" smtClean="0" sz="700" spc="65" i="1">
                <a:solidFill>
                  <a:srgbClr val="5B5B5B"/>
                </a:solidFill>
                <a:latin typeface="Times New Roman"/>
                <a:cs typeface="Times New Roman"/>
              </a:rPr>
              <a:t>c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"/>
              </a:spcBef>
            </a:pPr>
            <a:endParaRPr sz="850"/>
          </a:p>
          <a:p>
            <a:pPr marL="23495" marR="35560" indent="-5715">
              <a:lnSpc>
                <a:spcPts val="1170"/>
              </a:lnSpc>
            </a:pPr>
            <a:r>
              <a:rPr dirty="0" smtClean="0" sz="1000" spc="105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4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3D3D3D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40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7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5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9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25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luable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4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information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1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8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obtained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from</a:t>
            </a:r>
            <a:r>
              <a:rPr dirty="0" smtClean="0" sz="1000" spc="9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Ga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55">
                <a:solidFill>
                  <a:srgbClr val="3D3D3D"/>
                </a:solidFill>
                <a:latin typeface="Times New Roman"/>
                <a:cs typeface="Times New Roman"/>
              </a:rPr>
              <a:t>ss'</a:t>
            </a:r>
            <a:r>
              <a:rPr dirty="0" smtClean="0" sz="1000" spc="5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>
                <a:solidFill>
                  <a:srgbClr val="161616"/>
                </a:solidFill>
                <a:latin typeface="Times New Roman"/>
                <a:cs typeface="Times New Roman"/>
              </a:rPr>
              <a:t>law</a:t>
            </a:r>
            <a:r>
              <a:rPr dirty="0" smtClean="0" sz="1000" spc="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through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clever</a:t>
            </a:r>
            <a:r>
              <a:rPr dirty="0" smtClean="0" sz="1000" spc="114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choice</a:t>
            </a:r>
            <a:r>
              <a:rPr dirty="0" smtClean="0" sz="1000" spc="4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sur</a:t>
            </a:r>
            <a:r>
              <a:rPr dirty="0" smtClean="0" sz="1000" spc="45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2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ce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9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integration;</a:t>
            </a:r>
            <a:r>
              <a:rPr dirty="0" smtClean="0" sz="1000" spc="6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2D2D2D"/>
                </a:solidFill>
                <a:latin typeface="Times New Roman"/>
                <a:cs typeface="Times New Roman"/>
              </a:rPr>
              <a:t>see</a:t>
            </a:r>
            <a:r>
              <a:rPr dirty="0" smtClean="0" sz="1000" spc="-1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">
                <a:solidFill>
                  <a:srgbClr val="3D3D3D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tion</a:t>
            </a:r>
            <a:r>
              <a:rPr dirty="0" smtClean="0" sz="1000" spc="1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2D2D2D"/>
                </a:solidFill>
                <a:latin typeface="Times New Roman"/>
                <a:cs typeface="Times New Roman"/>
              </a:rPr>
              <a:t>3.5.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9"/>
              </a:spcBef>
            </a:pPr>
            <a:endParaRPr sz="1200"/>
          </a:p>
          <a:p>
            <a:pPr lvl="1" marL="309880" indent="-292100">
              <a:lnSpc>
                <a:spcPct val="100000"/>
              </a:lnSpc>
              <a:buClr>
                <a:srgbClr val="161616"/>
              </a:buClr>
              <a:buFont typeface="Times New Roman"/>
              <a:buAutoNum type="arabicPeriod" startAt="4"/>
              <a:tabLst>
                <a:tab pos="309880" algn="l"/>
              </a:tabLst>
            </a:pP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RELATION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161616"/>
                </a:solidFill>
                <a:latin typeface="Times New Roman"/>
                <a:cs typeface="Times New Roman"/>
              </a:rPr>
              <a:t>BE1WEEN</a:t>
            </a:r>
            <a:r>
              <a:rPr dirty="0" smtClean="0" sz="1000" spc="6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DENSITY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5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161616"/>
                </a:solidFill>
                <a:latin typeface="Times New Roman"/>
                <a:cs typeface="Times New Roman"/>
              </a:rPr>
              <a:t>ELECTRIC</a:t>
            </a:r>
            <a:r>
              <a:rPr dirty="0" smtClean="0" sz="1000" spc="4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161616"/>
                </a:solidFill>
                <a:latin typeface="Times New Roman"/>
                <a:cs typeface="Times New Roman"/>
              </a:rPr>
              <a:t>FIELD</a:t>
            </a:r>
            <a:r>
              <a:rPr dirty="0" smtClean="0" sz="1000" spc="6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INTENSITY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algn="just" marL="23495" marR="12700" indent="214629">
              <a:lnSpc>
                <a:spcPct val="96900"/>
              </a:lnSpc>
            </a:pP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Consider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char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6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0" i="1">
                <a:solidFill>
                  <a:srgbClr val="161616"/>
                </a:solidFill>
                <a:latin typeface="Arial"/>
                <a:cs typeface="Arial"/>
              </a:rPr>
              <a:t>Q</a:t>
            </a:r>
            <a:r>
              <a:rPr dirty="0" smtClean="0" sz="1000" spc="-3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(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assumed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itiv</a:t>
            </a:r>
            <a:r>
              <a:rPr dirty="0" smtClean="0" sz="1000" spc="7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14">
                <a:solidFill>
                  <a:srgbClr val="3D3D3D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3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5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105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0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implicity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)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at</a:t>
            </a:r>
            <a:r>
              <a:rPr dirty="0" smtClean="0" sz="1000" spc="12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origin</a:t>
            </a:r>
            <a:r>
              <a:rPr dirty="0" smtClean="0" sz="1000" spc="1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(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Fi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145">
                <a:solidFill>
                  <a:srgbClr val="3D3D3D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4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3</a:t>
            </a:r>
            <a:r>
              <a:rPr dirty="0" smtClean="0" sz="1000" spc="-95">
                <a:solidFill>
                  <a:srgbClr val="161616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20">
                <a:solidFill>
                  <a:srgbClr val="3D3D3D"/>
                </a:solidFill>
                <a:latin typeface="Times New Roman"/>
                <a:cs typeface="Times New Roman"/>
              </a:rPr>
              <a:t>5</a:t>
            </a:r>
            <a:r>
              <a:rPr dirty="0" smtClean="0" sz="1000" spc="95">
                <a:solidFill>
                  <a:srgbClr val="161616"/>
                </a:solidFill>
                <a:latin typeface="Times New Roman"/>
                <a:cs typeface="Times New Roman"/>
              </a:rPr>
              <a:t>)</a:t>
            </a:r>
            <a:r>
              <a:rPr dirty="0" smtClean="0" sz="1000" spc="245">
                <a:solidFill>
                  <a:srgbClr val="3D3D3D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245">
                <a:solidFill>
                  <a:srgbClr val="3D3D3D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5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>
                <a:solidFill>
                  <a:srgbClr val="161616"/>
                </a:solidFill>
                <a:latin typeface="Times New Roman"/>
                <a:cs typeface="Times New Roman"/>
              </a:rPr>
              <a:t>If</a:t>
            </a:r>
            <a:r>
              <a:rPr dirty="0" smtClean="0" sz="1000" spc="-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3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4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5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5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2D2D2D"/>
                </a:solidFill>
                <a:latin typeface="Times New Roman"/>
                <a:cs typeface="Times New Roman"/>
              </a:rPr>
              <a:t>enclosed</a:t>
            </a:r>
            <a:r>
              <a:rPr dirty="0" smtClean="0" sz="1000" spc="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by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pherical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4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urfa</a:t>
            </a:r>
            <a:r>
              <a:rPr dirty="0" smtClean="0" sz="1000" spc="-15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radi</a:t>
            </a:r>
            <a:r>
              <a:rPr dirty="0" smtClean="0" sz="1000" spc="6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5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5" i="1">
                <a:solidFill>
                  <a:srgbClr val="161616"/>
                </a:solidFill>
                <a:latin typeface="Times New Roman"/>
                <a:cs typeface="Times New Roman"/>
              </a:rPr>
              <a:t>r,</a:t>
            </a:r>
            <a:r>
              <a:rPr dirty="0" smtClean="0" sz="1000" spc="15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then</a:t>
            </a:r>
            <a:r>
              <a:rPr dirty="0" smtClean="0" sz="1000" spc="-14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14">
                <a:solidFill>
                  <a:srgbClr val="3D3D3D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5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2D2D2D"/>
                </a:solidFill>
                <a:latin typeface="Times New Roman"/>
                <a:cs typeface="Times New Roman"/>
              </a:rPr>
              <a:t>by</a:t>
            </a:r>
            <a:r>
              <a:rPr dirty="0" smtClean="0" sz="1000" spc="3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2D2D2D"/>
                </a:solidFill>
                <a:latin typeface="Times New Roman"/>
                <a:cs typeface="Times New Roman"/>
              </a:rPr>
              <a:t>symmetry,</a:t>
            </a:r>
            <a:r>
              <a:rPr dirty="0" smtClean="0" sz="1000" spc="6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45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5" i="1">
                <a:solidFill>
                  <a:srgbClr val="2D2D2D"/>
                </a:solidFill>
                <a:latin typeface="Arial"/>
                <a:cs typeface="Arial"/>
              </a:rPr>
              <a:t>Q</a:t>
            </a:r>
            <a:r>
              <a:rPr dirty="0" smtClean="0" sz="1050" spc="-40" i="1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3D3D3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1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3D3D3D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25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4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25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7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nt</a:t>
            </a:r>
            <a:r>
              <a:rPr dirty="0" smtClean="0" sz="1000" spc="1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magnitud</a:t>
            </a:r>
            <a:r>
              <a:rPr dirty="0" smtClean="0" sz="1000" spc="-14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0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2D2D2D"/>
                </a:solidFill>
                <a:latin typeface="Times New Roman"/>
                <a:cs typeface="Times New Roman"/>
              </a:rPr>
              <a:t>over</a:t>
            </a:r>
            <a:r>
              <a:rPr dirty="0" smtClean="0" sz="1000" spc="6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urface</a:t>
            </a:r>
            <a:r>
              <a:rPr dirty="0" smtClean="0" sz="1000" spc="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8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2D2D2D"/>
                </a:solidFill>
                <a:latin typeface="Times New Roman"/>
                <a:cs typeface="Times New Roman"/>
              </a:rPr>
              <a:t>everywhere</a:t>
            </a:r>
            <a:r>
              <a:rPr dirty="0" smtClean="0" sz="1000" spc="10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6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5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7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9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95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3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5">
                <a:solidFill>
                  <a:srgbClr val="3D3D3D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-4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5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45">
                <a:solidFill>
                  <a:srgbClr val="3D3D3D"/>
                </a:solidFill>
                <a:latin typeface="Times New Roman"/>
                <a:cs typeface="Times New Roman"/>
              </a:rPr>
              <a:t>ace.</a:t>
            </a:r>
            <a:r>
              <a:rPr dirty="0" smtClean="0" sz="1000" spc="45">
                <a:solidFill>
                  <a:srgbClr val="3D3D3D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5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2D2D2D"/>
                </a:solidFill>
                <a:latin typeface="Times New Roman"/>
                <a:cs typeface="Times New Roman"/>
              </a:rPr>
              <a:t>Gauss'</a:t>
            </a:r>
            <a:r>
              <a:rPr dirty="0" smtClean="0" sz="1000" spc="7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2D2D2D"/>
                </a:solidFill>
                <a:latin typeface="Times New Roman"/>
                <a:cs typeface="Times New Roman"/>
              </a:rPr>
              <a:t>law</a:t>
            </a:r>
            <a:r>
              <a:rPr dirty="0" smtClean="0" sz="1000" spc="4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then</a:t>
            </a:r>
            <a:r>
              <a:rPr dirty="0" smtClean="0" sz="1000" spc="2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61616"/>
                </a:solidFill>
                <a:latin typeface="Times New Roman"/>
                <a:cs typeface="Times New Roman"/>
              </a:rPr>
              <a:t>gives</a:t>
            </a:r>
            <a:endParaRPr sz="1000">
              <a:latin typeface="Times New Roman"/>
              <a:cs typeface="Times New Roman"/>
            </a:endParaRPr>
          </a:p>
          <a:p>
            <a:pPr algn="ctr" marR="39370">
              <a:lnSpc>
                <a:spcPts val="2130"/>
              </a:lnSpc>
            </a:pPr>
            <a:r>
              <a:rPr dirty="0" smtClean="0" sz="1000" spc="35" i="1">
                <a:solidFill>
                  <a:srgbClr val="161616"/>
                </a:solidFill>
                <a:latin typeface="Arial"/>
                <a:cs typeface="Arial"/>
              </a:rPr>
              <a:t>Q</a:t>
            </a:r>
            <a:r>
              <a:rPr dirty="0" smtClean="0" sz="1000" spc="-10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mtClean="0" sz="950" spc="345">
                <a:solidFill>
                  <a:srgbClr val="3D3D3D"/>
                </a:solidFill>
                <a:latin typeface="Arial"/>
                <a:cs typeface="Arial"/>
              </a:rPr>
              <a:t>=</a:t>
            </a:r>
            <a:r>
              <a:rPr dirty="0" smtClean="0" sz="2700" spc="-280" i="1">
                <a:solidFill>
                  <a:srgbClr val="161616"/>
                </a:solidFill>
                <a:latin typeface="Arial"/>
                <a:cs typeface="Arial"/>
              </a:rPr>
              <a:t>f</a:t>
            </a:r>
            <a:r>
              <a:rPr dirty="0" smtClean="0" sz="2700" spc="-32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mtClean="0" sz="900" spc="22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900" spc="-10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110">
                <a:solidFill>
                  <a:srgbClr val="161616"/>
                </a:solidFill>
                <a:latin typeface="Times New Roman"/>
                <a:cs typeface="Times New Roman"/>
              </a:rPr>
              <a:t>•</a:t>
            </a:r>
            <a:r>
              <a:rPr dirty="0" smtClean="0" sz="900" spc="-13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150">
                <a:solidFill>
                  <a:srgbClr val="161616"/>
                </a:solidFill>
                <a:latin typeface="Times New Roman"/>
                <a:cs typeface="Times New Roman"/>
              </a:rPr>
              <a:t>dS</a:t>
            </a:r>
            <a:r>
              <a:rPr dirty="0" smtClean="0" sz="900" spc="-9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80">
                <a:solidFill>
                  <a:srgbClr val="3D3D3D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10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180" i="1">
                <a:solidFill>
                  <a:srgbClr val="161616"/>
                </a:solidFill>
                <a:latin typeface="Arial"/>
                <a:cs typeface="Arial"/>
              </a:rPr>
              <a:t>D</a:t>
            </a:r>
            <a:r>
              <a:rPr dirty="0" smtClean="0" sz="900" spc="-4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mtClean="0" sz="2700" spc="-280" i="1">
                <a:solidFill>
                  <a:srgbClr val="161616"/>
                </a:solidFill>
                <a:latin typeface="Arial"/>
                <a:cs typeface="Arial"/>
              </a:rPr>
              <a:t>f</a:t>
            </a:r>
            <a:r>
              <a:rPr dirty="0" smtClean="0" sz="2700" spc="-36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mtClean="0" sz="1000" spc="40" i="1">
                <a:solidFill>
                  <a:srgbClr val="161616"/>
                </a:solidFill>
                <a:latin typeface="Times New Roman"/>
                <a:cs typeface="Times New Roman"/>
              </a:rPr>
              <a:t>dS</a:t>
            </a:r>
            <a:r>
              <a:rPr dirty="0" smtClean="0" sz="1000" spc="10" i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30">
                <a:solidFill>
                  <a:srgbClr val="3D3D3D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15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165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dirty="0" smtClean="0" sz="900" spc="90">
                <a:solidFill>
                  <a:srgbClr val="161616"/>
                </a:solidFill>
                <a:latin typeface="Times New Roman"/>
                <a:cs typeface="Times New Roman"/>
              </a:rPr>
              <a:t>(</a:t>
            </a:r>
            <a:r>
              <a:rPr dirty="0" smtClean="0" sz="900" spc="65">
                <a:solidFill>
                  <a:srgbClr val="161616"/>
                </a:solidFill>
                <a:latin typeface="Times New Roman"/>
                <a:cs typeface="Times New Roman"/>
              </a:rPr>
              <a:t>4</a:t>
            </a:r>
            <a:r>
              <a:rPr dirty="0" smtClean="0" sz="900" spc="-50">
                <a:solidFill>
                  <a:srgbClr val="3D3D3D"/>
                </a:solidFill>
                <a:latin typeface="Times New Roman"/>
                <a:cs typeface="Times New Roman"/>
              </a:rPr>
              <a:t>.n</a:t>
            </a:r>
            <a:r>
              <a:rPr dirty="0" smtClean="0" sz="900" spc="-185">
                <a:solidFill>
                  <a:srgbClr val="3D3D3D"/>
                </a:solidFill>
                <a:latin typeface="Times New Roman"/>
                <a:cs typeface="Times New Roman"/>
              </a:rPr>
              <a:t>:</a:t>
            </a:r>
            <a:r>
              <a:rPr dirty="0" smtClean="0" sz="900" spc="85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46296" sz="900" spc="172">
                <a:solidFill>
                  <a:srgbClr val="5B5B5B"/>
                </a:solidFill>
                <a:latin typeface="Arial"/>
                <a:cs typeface="Arial"/>
              </a:rPr>
              <a:t>2</a:t>
            </a:r>
            <a:endParaRPr baseline="46296" sz="900">
              <a:latin typeface="Arial"/>
              <a:cs typeface="Arial"/>
            </a:endParaRPr>
          </a:p>
          <a:p>
            <a:pPr algn="ctr" marL="1791335">
              <a:lnSpc>
                <a:spcPts val="305"/>
              </a:lnSpc>
            </a:pPr>
            <a:r>
              <a:rPr dirty="0" smtClean="0" sz="600" spc="220">
                <a:solidFill>
                  <a:srgbClr val="161616"/>
                </a:solidFill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algn="ctr" marR="217170">
              <a:lnSpc>
                <a:spcPct val="100000"/>
              </a:lnSpc>
            </a:pPr>
            <a:r>
              <a:rPr dirty="0" smtClean="0" sz="1050" spc="-20" i="1">
                <a:solidFill>
                  <a:srgbClr val="808080"/>
                </a:solidFill>
                <a:latin typeface="Times New Roman"/>
                <a:cs typeface="Times New Roman"/>
              </a:rPr>
              <a:t>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1334" y="7946221"/>
            <a:ext cx="76835" cy="134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40" i="1">
                <a:solidFill>
                  <a:srgbClr val="808080"/>
                </a:solidFill>
                <a:latin typeface="Times New Roman"/>
                <a:cs typeface="Times New Roman"/>
              </a:rPr>
              <a:t>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4900" y="8776312"/>
            <a:ext cx="40576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5">
                <a:solidFill>
                  <a:srgbClr val="161616"/>
                </a:solidFill>
                <a:latin typeface="Times New Roman"/>
                <a:cs typeface="Times New Roman"/>
              </a:rPr>
              <a:t>Fig.</a:t>
            </a:r>
            <a:r>
              <a:rPr dirty="0" smtClean="0" sz="900" spc="1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15">
                <a:solidFill>
                  <a:srgbClr val="161616"/>
                </a:solidFill>
                <a:latin typeface="Arial"/>
                <a:cs typeface="Arial"/>
              </a:rPr>
              <a:t>3-5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6134793"/>
            <a:ext cx="1485207" cy="231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602182" y="8844741"/>
            <a:ext cx="404552" cy="127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4471" y="994795"/>
            <a:ext cx="1447800" cy="240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from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20" i="1">
                <a:solidFill>
                  <a:srgbClr val="0C0C0C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5" i="1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30">
                <a:solidFill>
                  <a:srgbClr val="1D1D1D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10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 i="1">
                <a:solidFill>
                  <a:srgbClr val="0C0C0C"/>
                </a:solidFill>
                <a:latin typeface="Times New Roman"/>
                <a:cs typeface="Times New Roman"/>
              </a:rPr>
              <a:t>Q/4rr</a:t>
            </a:r>
            <a:r>
              <a:rPr dirty="0" smtClean="0" sz="1000" spc="20" i="1">
                <a:solidFill>
                  <a:srgbClr val="0C0C0C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34188" sz="975" spc="150" i="1">
                <a:solidFill>
                  <a:srgbClr val="0C0C0C"/>
                </a:solidFill>
                <a:latin typeface="Times New Roman"/>
                <a:cs typeface="Times New Roman"/>
              </a:rPr>
              <a:t>2</a:t>
            </a:r>
            <a:endParaRPr baseline="34188" sz="97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7131" y="1058295"/>
            <a:ext cx="73660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3355" indent="-160655">
              <a:lnSpc>
                <a:spcPct val="100000"/>
              </a:lnSpc>
              <a:buClr>
                <a:srgbClr val="0C0C0C"/>
              </a:buClr>
              <a:buSzPct val="65000"/>
              <a:buFont typeface="Times New Roman"/>
              <a:buChar char="•"/>
              <a:tabLst>
                <a:tab pos="173355" algn="l"/>
              </a:tabLst>
            </a:pP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Therefore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1630" y="1330366"/>
            <a:ext cx="1160780" cy="201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345">
                <a:solidFill>
                  <a:srgbClr val="0C0C0C"/>
                </a:solidFill>
                <a:latin typeface="Arial"/>
                <a:cs typeface="Arial"/>
              </a:rPr>
              <a:t>D</a:t>
            </a:r>
            <a:r>
              <a:rPr dirty="0" smtClean="0" sz="950" spc="-180">
                <a:solidFill>
                  <a:srgbClr val="0C0C0C"/>
                </a:solidFill>
                <a:latin typeface="Arial"/>
                <a:cs typeface="Arial"/>
              </a:rPr>
              <a:t>=</a:t>
            </a:r>
            <a:r>
              <a:rPr dirty="0" smtClean="0" sz="950" spc="-315">
                <a:solidFill>
                  <a:srgbClr val="363636"/>
                </a:solidFill>
                <a:latin typeface="Arial"/>
                <a:cs typeface="Arial"/>
              </a:rPr>
              <a:t>-</a:t>
            </a:r>
            <a:r>
              <a:rPr dirty="0" smtClean="0" baseline="25641" sz="1950" spc="-270" i="1">
                <a:solidFill>
                  <a:srgbClr val="0C0C0C"/>
                </a:solidFill>
                <a:latin typeface="Courier New"/>
                <a:cs typeface="Courier New"/>
              </a:rPr>
              <a:t>Q</a:t>
            </a:r>
            <a:r>
              <a:rPr dirty="0" smtClean="0" sz="950" spc="320">
                <a:solidFill>
                  <a:srgbClr val="363636"/>
                </a:solidFill>
                <a:latin typeface="Arial"/>
                <a:cs typeface="Arial"/>
              </a:rPr>
              <a:t>a,.</a:t>
            </a:r>
            <a:r>
              <a:rPr dirty="0" smtClean="0" sz="950" spc="-145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mtClean="0" sz="950" spc="-135">
                <a:solidFill>
                  <a:srgbClr val="1D1D1D"/>
                </a:solidFill>
                <a:latin typeface="Arial"/>
                <a:cs typeface="Arial"/>
              </a:rPr>
              <a:t>=</a:t>
            </a:r>
            <a:r>
              <a:rPr dirty="0" smtClean="0" sz="950" spc="-105">
                <a:solidFill>
                  <a:srgbClr val="4F4F4F"/>
                </a:solidFill>
                <a:latin typeface="Arial"/>
                <a:cs typeface="Arial"/>
              </a:rPr>
              <a:t>-</a:t>
            </a:r>
            <a:r>
              <a:rPr dirty="0" smtClean="0" baseline="25641" sz="1950" spc="-509" i="1">
                <a:solidFill>
                  <a:srgbClr val="0C0C0C"/>
                </a:solidFill>
                <a:latin typeface="Courier New"/>
                <a:cs typeface="Courier New"/>
              </a:rPr>
              <a:t>Q</a:t>
            </a:r>
            <a:r>
              <a:rPr dirty="0" smtClean="0" sz="950" spc="720">
                <a:solidFill>
                  <a:srgbClr val="4F4F4F"/>
                </a:solidFill>
                <a:latin typeface="Arial"/>
                <a:cs typeface="Arial"/>
              </a:rPr>
              <a:t>-</a:t>
            </a:r>
            <a:r>
              <a:rPr dirty="0" smtClean="0" sz="950" spc="120">
                <a:solidFill>
                  <a:srgbClr val="0C0C0C"/>
                </a:solidFill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5383" y="1456276"/>
            <a:ext cx="97663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49910" algn="l"/>
              </a:tabLst>
            </a:pPr>
            <a:r>
              <a:rPr dirty="0" smtClean="0" sz="1050" spc="-10">
                <a:solidFill>
                  <a:srgbClr val="0C0C0C"/>
                </a:solidFill>
                <a:latin typeface="Times New Roman"/>
                <a:cs typeface="Times New Roman"/>
              </a:rPr>
              <a:t>4rr</a:t>
            </a:r>
            <a:r>
              <a:rPr dirty="0" smtClean="0" sz="1050" spc="15">
                <a:solidFill>
                  <a:srgbClr val="0C0C0C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35714" sz="1050" spc="135">
                <a:solidFill>
                  <a:srgbClr val="0C0C0C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35714" sz="1050" spc="135">
                <a:solidFill>
                  <a:srgbClr val="0C0C0C"/>
                </a:solidFill>
                <a:latin typeface="Times New Roman"/>
                <a:cs typeface="Times New Roman"/>
              </a:rPr>
              <a:t>	</a:t>
            </a:r>
            <a:r>
              <a:rPr dirty="0" smtClean="0" sz="1050" spc="-100">
                <a:solidFill>
                  <a:srgbClr val="0C0C0C"/>
                </a:solidFill>
                <a:latin typeface="Times New Roman"/>
                <a:cs typeface="Times New Roman"/>
              </a:rPr>
              <a:t>4.m</a:t>
            </a:r>
            <a:r>
              <a:rPr dirty="0" smtClean="0" sz="1050" spc="-120">
                <a:solidFill>
                  <a:srgbClr val="0C0C0C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31746" sz="1050" spc="135">
                <a:solidFill>
                  <a:srgbClr val="0C0C0C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31746" sz="1050" spc="135">
                <a:solidFill>
                  <a:srgbClr val="0C0C0C"/>
                </a:solidFill>
                <a:latin typeface="Times New Roman"/>
                <a:cs typeface="Times New Roman"/>
              </a:rPr>
              <a:t>   </a:t>
            </a:r>
            <a:r>
              <a:rPr dirty="0" smtClean="0" baseline="31746" sz="1050" spc="-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25">
                <a:solidFill>
                  <a:srgbClr val="1D1D1D"/>
                </a:solidFill>
                <a:latin typeface="Times New Roman"/>
                <a:cs typeface="Times New Roman"/>
              </a:rPr>
              <a:t>'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011" y="1677016"/>
            <a:ext cx="3373754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But,</a:t>
            </a:r>
            <a:r>
              <a:rPr dirty="0" smtClean="0" sz="1000" spc="6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D1D1D"/>
                </a:solidFill>
                <a:latin typeface="Times New Roman"/>
                <a:cs typeface="Times New Roman"/>
              </a:rPr>
              <a:t>from</a:t>
            </a:r>
            <a:r>
              <a:rPr dirty="0" smtClean="0" sz="1000" spc="8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Section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5">
                <a:solidFill>
                  <a:srgbClr val="1D1D1D"/>
                </a:solidFill>
                <a:latin typeface="Times New Roman"/>
                <a:cs typeface="Times New Roman"/>
              </a:rPr>
              <a:t>2</a:t>
            </a:r>
            <a:r>
              <a:rPr dirty="0" smtClean="0" sz="1000" spc="-55">
                <a:solidFill>
                  <a:srgbClr val="4F4F4F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2,</a:t>
            </a:r>
            <a:r>
              <a:rPr dirty="0" smtClean="0" sz="1000" spc="-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7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electric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field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intensity</a:t>
            </a:r>
            <a:r>
              <a:rPr dirty="0" smtClean="0" sz="1000" spc="114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40">
                <a:solidFill>
                  <a:srgbClr val="1D1D1D"/>
                </a:solidFill>
                <a:latin typeface="Times New Roman"/>
                <a:cs typeface="Times New Roman"/>
              </a:rPr>
              <a:t>due</a:t>
            </a:r>
            <a:r>
              <a:rPr dirty="0" smtClean="0" sz="1050" spc="-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5">
                <a:solidFill>
                  <a:srgbClr val="0C0C0C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5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5" i="1">
                <a:solidFill>
                  <a:srgbClr val="0C0C0C"/>
                </a:solidFill>
                <a:latin typeface="Arial"/>
                <a:cs typeface="Arial"/>
              </a:rPr>
              <a:t>Q</a:t>
            </a:r>
            <a:r>
              <a:rPr dirty="0" smtClean="0" sz="1100" spc="-9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is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8853" y="1915183"/>
            <a:ext cx="142875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5" i="1">
                <a:solidFill>
                  <a:srgbClr val="0C0C0C"/>
                </a:solidFill>
                <a:latin typeface="Arial"/>
                <a:cs typeface="Arial"/>
              </a:rPr>
              <a:t>Q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2144" y="1999886"/>
            <a:ext cx="706755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20">
                <a:solidFill>
                  <a:srgbClr val="0C0C0C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60">
                <a:solidFill>
                  <a:srgbClr val="363636"/>
                </a:solidFill>
                <a:latin typeface="Times New Roman"/>
                <a:cs typeface="Times New Roman"/>
              </a:rPr>
              <a:t>=</a:t>
            </a:r>
            <a:r>
              <a:rPr dirty="0" smtClean="0" sz="1000" spc="430">
                <a:solidFill>
                  <a:srgbClr val="363636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1664">
                <a:solidFill>
                  <a:srgbClr val="4F4F4F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9226" y="1999886"/>
            <a:ext cx="10287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55">
                <a:solidFill>
                  <a:srgbClr val="0C0C0C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4817" y="2109990"/>
            <a:ext cx="597535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40">
                <a:solidFill>
                  <a:srgbClr val="0C0C0C"/>
                </a:solidFill>
                <a:latin typeface="Arial"/>
                <a:cs typeface="Arial"/>
              </a:rPr>
              <a:t>41rEoT2</a:t>
            </a:r>
            <a:r>
              <a:rPr dirty="0" smtClean="0" sz="700" spc="40">
                <a:solidFill>
                  <a:srgbClr val="0C0C0C"/>
                </a:solidFill>
                <a:latin typeface="Arial"/>
                <a:cs typeface="Arial"/>
              </a:rPr>
              <a:t>   </a:t>
            </a:r>
            <a:r>
              <a:rPr dirty="0" smtClean="0" sz="700" spc="-8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mtClean="0" sz="700" spc="595">
                <a:solidFill>
                  <a:srgbClr val="1D1D1D"/>
                </a:solidFill>
                <a:latin typeface="Arial"/>
                <a:cs typeface="Arial"/>
              </a:rPr>
              <a:t>,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1232" y="2257634"/>
            <a:ext cx="5603240" cy="3454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5720" marR="4166870">
              <a:lnSpc>
                <a:spcPct val="100000"/>
              </a:lnSpc>
            </a:pPr>
            <a:r>
              <a:rPr dirty="0" smtClean="0" sz="1000" spc="70">
                <a:solidFill>
                  <a:srgbClr val="0C0C0C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D1D1D"/>
                </a:solidFill>
                <a:latin typeface="Times New Roman"/>
                <a:cs typeface="Times New Roman"/>
              </a:rPr>
              <a:t>follows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85">
                <a:solidFill>
                  <a:srgbClr val="0C0C0C"/>
                </a:solidFill>
                <a:latin typeface="Times New Roman"/>
                <a:cs typeface="Times New Roman"/>
              </a:rPr>
              <a:t>D</a:t>
            </a:r>
            <a:r>
              <a:rPr dirty="0" smtClean="0" sz="1100" spc="-7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204" i="1">
                <a:solidFill>
                  <a:srgbClr val="1D1D1D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235" i="1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250" spc="-155">
                <a:solidFill>
                  <a:srgbClr val="1D1D1D"/>
                </a:solidFill>
                <a:latin typeface="Times New Roman"/>
                <a:cs typeface="Times New Roman"/>
              </a:rPr>
              <a:t>EoE.</a:t>
            </a:r>
            <a:endParaRPr sz="1250">
              <a:latin typeface="Times New Roman"/>
              <a:cs typeface="Times New Roman"/>
            </a:endParaRPr>
          </a:p>
          <a:p>
            <a:pPr marL="267335">
              <a:lnSpc>
                <a:spcPts val="1080"/>
              </a:lnSpc>
            </a:pP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More</a:t>
            </a:r>
            <a:r>
              <a:rPr dirty="0" smtClean="0" sz="1000" spc="5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generally,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for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any</a:t>
            </a:r>
            <a:r>
              <a:rPr dirty="0" smtClean="0" sz="1000" spc="8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electric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>
                <a:solidFill>
                  <a:srgbClr val="1D1D1D"/>
                </a:solidFill>
                <a:latin typeface="Times New Roman"/>
                <a:cs typeface="Times New Roman"/>
              </a:rPr>
              <a:t>field</a:t>
            </a:r>
            <a:r>
              <a:rPr dirty="0" smtClean="0" sz="1000" spc="10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D1D1D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7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7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isotropic</a:t>
            </a:r>
            <a:r>
              <a:rPr dirty="0" smtClean="0" sz="1000" spc="6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medium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D1D1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permittivity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45">
                <a:solidFill>
                  <a:srgbClr val="1D1D1D"/>
                </a:solidFill>
                <a:latin typeface="Times New Roman"/>
                <a:cs typeface="Times New Roman"/>
              </a:rPr>
              <a:t>E,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algn="ctr" marL="36195">
              <a:lnSpc>
                <a:spcPct val="100000"/>
              </a:lnSpc>
            </a:pPr>
            <a:r>
              <a:rPr dirty="0" smtClean="0" sz="1000" spc="175">
                <a:solidFill>
                  <a:srgbClr val="0C0C0C"/>
                </a:solidFill>
                <a:latin typeface="Arial"/>
                <a:cs typeface="Arial"/>
              </a:rPr>
              <a:t>D=EE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3"/>
              </a:spcBef>
            </a:pPr>
            <a:endParaRPr sz="650"/>
          </a:p>
          <a:p>
            <a:pPr algn="just" marL="40005" marR="12700">
              <a:lnSpc>
                <a:spcPct val="93700"/>
              </a:lnSpc>
            </a:pPr>
            <a:r>
              <a:rPr dirty="0" smtClean="0" sz="1000" spc="45">
                <a:solidFill>
                  <a:srgbClr val="0C0C0C"/>
                </a:solidFill>
                <a:latin typeface="Times New Roman"/>
                <a:cs typeface="Times New Roman"/>
              </a:rPr>
              <a:t>Thus,</a:t>
            </a:r>
            <a:r>
              <a:rPr dirty="0" smtClean="0" sz="1000" spc="4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14">
                <a:solidFill>
                  <a:srgbClr val="0C0C0C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9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9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20">
                <a:solidFill>
                  <a:srgbClr val="0C0C0C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0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fields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will </a:t>
            </a:r>
            <a:r>
              <a:rPr dirty="0" smtClean="0" sz="1000" spc="-1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have</a:t>
            </a:r>
            <a:r>
              <a:rPr dirty="0" smtClean="0" sz="1000" spc="10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exactly</a:t>
            </a:r>
            <a:r>
              <a:rPr dirty="0" smtClean="0" sz="1000" spc="9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8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same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form,</a:t>
            </a:r>
            <a:r>
              <a:rPr dirty="0" smtClean="0" sz="1000" spc="8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since</a:t>
            </a:r>
            <a:r>
              <a:rPr dirty="0" smtClean="0" sz="1000" spc="6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they</a:t>
            </a:r>
            <a:r>
              <a:rPr dirty="0" smtClean="0" sz="1000" spc="114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0C0C0C"/>
                </a:solidFill>
                <a:latin typeface="Times New Roman"/>
                <a:cs typeface="Times New Roman"/>
              </a:rPr>
              <a:t>differ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only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by</a:t>
            </a:r>
            <a:r>
              <a:rPr dirty="0" smtClean="0" sz="1000" spc="114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5">
                <a:solidFill>
                  <a:srgbClr val="0C0C0C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10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factor</a:t>
            </a:r>
            <a:r>
              <a:rPr dirty="0" smtClean="0" sz="1000" spc="1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D1D1D"/>
                </a:solidFill>
                <a:latin typeface="Arial"/>
                <a:cs typeface="Arial"/>
              </a:rPr>
              <a:t>is</a:t>
            </a:r>
            <a:r>
              <a:rPr dirty="0" smtClean="0" sz="950" spc="-1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65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constant</a:t>
            </a:r>
            <a:r>
              <a:rPr dirty="0" smtClean="0" sz="1000" spc="10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D1D1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medium.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While</a:t>
            </a:r>
            <a:r>
              <a:rPr dirty="0" smtClean="0" sz="1000" spc="6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electric</a:t>
            </a:r>
            <a:r>
              <a:rPr dirty="0" smtClean="0" sz="1000" spc="-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D1D1D"/>
                </a:solidFill>
                <a:latin typeface="Times New Roman"/>
                <a:cs typeface="Times New Roman"/>
              </a:rPr>
              <a:t>field</a:t>
            </a:r>
            <a:r>
              <a:rPr dirty="0" smtClean="0" sz="1000" spc="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05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dirty="0" smtClean="0" sz="1100" spc="-6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5">
                <a:solidFill>
                  <a:srgbClr val="0C0C0C"/>
                </a:solidFill>
                <a:latin typeface="Times New Roman"/>
                <a:cs typeface="Times New Roman"/>
              </a:rPr>
              <a:t>due</a:t>
            </a:r>
            <a:r>
              <a:rPr dirty="0" smtClean="0" sz="1000" spc="-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5">
                <a:solidFill>
                  <a:srgbClr val="0C0C0C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-7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14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3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000" spc="-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configuration</a:t>
            </a:r>
            <a:r>
              <a:rPr dirty="0" smtClean="0" sz="1000" spc="6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D1D1D"/>
                </a:solidFill>
                <a:latin typeface="Arial"/>
                <a:cs typeface="Arial"/>
              </a:rPr>
              <a:t>is</a:t>
            </a:r>
            <a:r>
              <a:rPr dirty="0" smtClean="0" sz="950" spc="-55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65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function</a:t>
            </a:r>
            <a:r>
              <a:rPr dirty="0" smtClean="0" sz="1000" spc="9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pennittivity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95">
                <a:solidFill>
                  <a:srgbClr val="1D1D1D"/>
                </a:solidFill>
                <a:latin typeface="Times New Roman"/>
                <a:cs typeface="Times New Roman"/>
              </a:rPr>
              <a:t>E,</a:t>
            </a:r>
            <a:r>
              <a:rPr dirty="0" smtClean="0" sz="750" spc="9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-4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electric</a:t>
            </a:r>
            <a:r>
              <a:rPr dirty="0" smtClean="0" sz="1000" spc="-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>
                <a:solidFill>
                  <a:srgbClr val="0C0C0C"/>
                </a:solidFill>
                <a:latin typeface="Times New Roman"/>
                <a:cs typeface="Times New Roman"/>
              </a:rPr>
              <a:t>fiux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density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25">
                <a:solidFill>
                  <a:srgbClr val="0C0C0C"/>
                </a:solidFill>
                <a:latin typeface="Times New Roman"/>
                <a:cs typeface="Times New Roman"/>
              </a:rPr>
              <a:t>Dis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not.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problems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involving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multiple</a:t>
            </a:r>
            <a:r>
              <a:rPr dirty="0" smtClean="0" sz="1000" spc="9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dielectrics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7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0C0C0C"/>
                </a:solidFill>
                <a:latin typeface="Times New Roman"/>
                <a:cs typeface="Times New Roman"/>
              </a:rPr>
              <a:t>distinct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advantage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0C0C0C"/>
                </a:solidFill>
                <a:latin typeface="Times New Roman"/>
                <a:cs typeface="Times New Roman"/>
              </a:rPr>
              <a:t>will</a:t>
            </a:r>
            <a:r>
              <a:rPr dirty="0" smtClean="0" sz="950" spc="114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found</a:t>
            </a:r>
            <a:r>
              <a:rPr dirty="0" smtClean="0" sz="1000" spc="1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7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first</a:t>
            </a:r>
            <a:r>
              <a:rPr dirty="0" smtClean="0" sz="1000" spc="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obtaining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35">
                <a:solidFill>
                  <a:srgbClr val="0C0C0C"/>
                </a:solidFill>
                <a:latin typeface="Times New Roman"/>
                <a:cs typeface="Times New Roman"/>
              </a:rPr>
              <a:t>D,</a:t>
            </a:r>
            <a:r>
              <a:rPr dirty="0" smtClean="0" sz="950" spc="4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then</a:t>
            </a:r>
            <a:r>
              <a:rPr dirty="0" smtClean="0" sz="1000" spc="10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converting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80">
                <a:solidFill>
                  <a:srgbClr val="0C0C0C"/>
                </a:solidFill>
                <a:latin typeface="Times New Roman"/>
                <a:cs typeface="Times New Roman"/>
              </a:rPr>
              <a:t>toE</a:t>
            </a:r>
            <a:r>
              <a:rPr dirty="0" smtClean="0" sz="1000" spc="7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within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5">
                <a:solidFill>
                  <a:srgbClr val="1D1D1D"/>
                </a:solidFill>
                <a:latin typeface="Times New Roman"/>
                <a:cs typeface="Times New Roman"/>
              </a:rPr>
              <a:t>each</a:t>
            </a:r>
            <a:r>
              <a:rPr dirty="0" smtClean="0" sz="950" spc="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dielectric.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7"/>
              </a:spcBef>
            </a:pPr>
            <a:endParaRPr sz="1400"/>
          </a:p>
          <a:p>
            <a:pPr algn="just" lvl="1" marL="306070" marR="3199765" indent="-294005">
              <a:lnSpc>
                <a:spcPct val="100000"/>
              </a:lnSpc>
              <a:buClr>
                <a:srgbClr val="0C0C0C"/>
              </a:buClr>
              <a:buFont typeface="Times New Roman"/>
              <a:buAutoNum type="arabicPeriod" startAt="5"/>
              <a:tabLst>
                <a:tab pos="306070" algn="l"/>
              </a:tabLst>
            </a:pPr>
            <a:r>
              <a:rPr dirty="0" smtClean="0" sz="1100" spc="0">
                <a:solidFill>
                  <a:srgbClr val="0C0C0C"/>
                </a:solidFill>
                <a:latin typeface="Times New Roman"/>
                <a:cs typeface="Times New Roman"/>
              </a:rPr>
              <a:t>SPECIAL </a:t>
            </a:r>
            <a:r>
              <a:rPr dirty="0" smtClean="0" sz="1100" spc="-8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15">
                <a:solidFill>
                  <a:srgbClr val="0C0C0C"/>
                </a:solidFill>
                <a:latin typeface="Times New Roman"/>
                <a:cs typeface="Times New Roman"/>
              </a:rPr>
              <a:t>GAUSSIAN</a:t>
            </a:r>
            <a:r>
              <a:rPr dirty="0" smtClean="0" sz="1100" spc="-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10">
                <a:solidFill>
                  <a:srgbClr val="1D1D1D"/>
                </a:solidFill>
                <a:latin typeface="Times New Roman"/>
                <a:cs typeface="Times New Roman"/>
              </a:rPr>
              <a:t>SURFACES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ts val="600"/>
              </a:lnSpc>
              <a:spcBef>
                <a:spcPts val="43"/>
              </a:spcBef>
              <a:buClr>
                <a:srgbClr val="0C0C0C"/>
              </a:buClr>
              <a:buFont typeface="Times New Roman"/>
              <a:buAutoNum type="arabicPeriod" startAt="5"/>
            </a:pPr>
            <a:endParaRPr sz="600"/>
          </a:p>
          <a:p>
            <a:pPr algn="just" marL="17780" marR="36830" indent="220979">
              <a:lnSpc>
                <a:spcPct val="86600"/>
              </a:lnSpc>
            </a:pP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over</a:t>
            </a:r>
            <a:r>
              <a:rPr dirty="0" smtClean="0" sz="1000" spc="10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>
                <a:solidFill>
                  <a:srgbClr val="0C0C0C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-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6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Gauss'</a:t>
            </a:r>
            <a:r>
              <a:rPr dirty="0" smtClean="0" sz="1000" spc="1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law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applied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0C0C0C"/>
                </a:solidFill>
                <a:latin typeface="Times New Roman"/>
                <a:cs typeface="Times New Roman"/>
              </a:rPr>
              <a:t>must</a:t>
            </a:r>
            <a:r>
              <a:rPr dirty="0" smtClean="0" sz="1000" spc="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45">
                <a:solidFill>
                  <a:srgbClr val="1D1D1D"/>
                </a:solidFill>
                <a:latin typeface="Arial"/>
                <a:cs typeface="Arial"/>
              </a:rPr>
              <a:t>be</a:t>
            </a:r>
            <a:r>
              <a:rPr dirty="0" smtClean="0" sz="1050" spc="-3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closed.</a:t>
            </a:r>
            <a:r>
              <a:rPr dirty="0" smtClean="0" sz="1000" spc="7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but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D1D1D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1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8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8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made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5">
                <a:solidFill>
                  <a:srgbClr val="0C0C0C"/>
                </a:solidFill>
                <a:latin typeface="Times New Roman"/>
                <a:cs typeface="Times New Roman"/>
              </a:rPr>
              <a:t>up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several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elements.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>
                <a:solidFill>
                  <a:srgbClr val="0C0C0C"/>
                </a:solidFill>
                <a:latin typeface="Times New Roman"/>
                <a:cs typeface="Times New Roman"/>
              </a:rPr>
              <a:t>If</a:t>
            </a:r>
            <a:r>
              <a:rPr dirty="0" smtClean="0" sz="1000" spc="5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these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0">
                <a:solidFill>
                  <a:srgbClr val="1D1D1D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1150" spc="-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elements</a:t>
            </a:r>
            <a:r>
              <a:rPr dirty="0" smtClean="0" sz="1000" spc="-3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1D1D1D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60">
                <a:solidFill>
                  <a:srgbClr val="0C0C0C"/>
                </a:solidFill>
                <a:latin typeface="Arial"/>
                <a:cs typeface="Arial"/>
              </a:rPr>
              <a:t>be</a:t>
            </a:r>
            <a:r>
              <a:rPr dirty="0" smtClean="0" sz="950" spc="-9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selected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5">
                <a:solidFill>
                  <a:srgbClr val="1D1D1D"/>
                </a:solidFill>
                <a:latin typeface="Times New Roman"/>
                <a:cs typeface="Times New Roman"/>
              </a:rPr>
              <a:t>so</a:t>
            </a:r>
            <a:r>
              <a:rPr dirty="0" smtClean="0" sz="1000" spc="-7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70">
                <a:solidFill>
                  <a:srgbClr val="0C0C0C"/>
                </a:solidFill>
                <a:latin typeface="Arial"/>
                <a:cs typeface="Arial"/>
              </a:rPr>
              <a:t>D</a:t>
            </a:r>
            <a:r>
              <a:rPr dirty="0" smtClean="0" sz="1000" spc="-14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mtClean="0" sz="950" spc="30">
                <a:solidFill>
                  <a:srgbClr val="1D1D1D"/>
                </a:solidFill>
                <a:latin typeface="Arial"/>
                <a:cs typeface="Arial"/>
              </a:rPr>
              <a:t>is</a:t>
            </a:r>
            <a:r>
              <a:rPr dirty="0" smtClean="0" sz="950" spc="-10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45">
                <a:solidFill>
                  <a:srgbClr val="0C0C0C"/>
                </a:solidFill>
                <a:latin typeface="Times New Roman"/>
                <a:cs typeface="Times New Roman"/>
              </a:rPr>
              <a:t>either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normal</a:t>
            </a:r>
            <a:r>
              <a:rPr dirty="0" smtClean="0" sz="1000" spc="9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0">
                <a:solidFill>
                  <a:srgbClr val="1D1D1D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tangential,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0">
                <a:solidFill>
                  <a:srgbClr val="0C0C0C"/>
                </a:solidFill>
                <a:latin typeface="Arial"/>
                <a:cs typeface="Arial"/>
              </a:rPr>
              <a:t>if</a:t>
            </a:r>
            <a:r>
              <a:rPr dirty="0" smtClean="0" sz="1000" spc="8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mtClean="0" sz="1150" spc="-10">
                <a:solidFill>
                  <a:srgbClr val="0C0C0C"/>
                </a:solidFill>
                <a:latin typeface="Arial"/>
                <a:cs typeface="Arial"/>
              </a:rPr>
              <a:t>IDI</a:t>
            </a:r>
            <a:r>
              <a:rPr dirty="0" smtClean="0" sz="1150" spc="-3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constant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over</a:t>
            </a:r>
            <a:r>
              <a:rPr dirty="0" smtClean="0" sz="1000" spc="10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any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element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1D1D1D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10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5">
                <a:solidFill>
                  <a:srgbClr val="0C0C0C"/>
                </a:solidFill>
                <a:latin typeface="Arial"/>
                <a:cs typeface="Arial"/>
              </a:rPr>
              <a:t>D</a:t>
            </a:r>
            <a:r>
              <a:rPr dirty="0" smtClean="0" sz="1150" spc="-4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mtClean="0" sz="950" spc="30">
                <a:solidFill>
                  <a:srgbClr val="1D1D1D"/>
                </a:solidFill>
                <a:latin typeface="Arial"/>
                <a:cs typeface="Arial"/>
              </a:rPr>
              <a:t>is</a:t>
            </a:r>
            <a:r>
              <a:rPr dirty="0" smtClean="0" sz="950" spc="75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normal,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then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integration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becomes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D1D1D"/>
                </a:solidFill>
                <a:latin typeface="Times New Roman"/>
                <a:cs typeface="Times New Roman"/>
              </a:rPr>
              <a:t>very</a:t>
            </a:r>
            <a:r>
              <a:rPr dirty="0" smtClean="0" sz="1000" spc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0">
                <a:solidFill>
                  <a:srgbClr val="1D1D1D"/>
                </a:solidFill>
                <a:latin typeface="Times New Roman"/>
                <a:cs typeface="Times New Roman"/>
              </a:rPr>
              <a:t>mple.</a:t>
            </a:r>
            <a:r>
              <a:rPr dirty="0" smtClean="0" sz="1000" spc="100">
                <a:solidFill>
                  <a:srgbClr val="1D1D1D"/>
                </a:solidFill>
                <a:latin typeface="Times New Roman"/>
                <a:cs typeface="Times New Roman"/>
              </a:rPr>
              <a:t>   </a:t>
            </a:r>
            <a:r>
              <a:rPr dirty="0" smtClean="0" sz="1000" spc="-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0">
                <a:solidFill>
                  <a:srgbClr val="0C0C0C"/>
                </a:solidFill>
                <a:latin typeface="Times New Roman"/>
                <a:cs typeface="Times New Roman"/>
              </a:rPr>
              <a:t>Thus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1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>
                <a:solidFill>
                  <a:srgbClr val="0C0C0C"/>
                </a:solidFill>
                <a:latin typeface="Times New Roman"/>
                <a:cs typeface="Times New Roman"/>
              </a:rPr>
              <a:t>defining</a:t>
            </a:r>
            <a:r>
              <a:rPr dirty="0" smtClean="0" sz="1000" spc="7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conditions</a:t>
            </a:r>
            <a:r>
              <a:rPr dirty="0" smtClean="0" sz="1000" spc="4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65">
                <a:solidFill>
                  <a:srgbClr val="0C0C0C"/>
                </a:solidFill>
                <a:latin typeface="Times New Roman"/>
                <a:cs typeface="Times New Roman"/>
              </a:rPr>
              <a:t>a</a:t>
            </a:r>
            <a:r>
              <a:rPr dirty="0" smtClean="0" sz="1100" spc="-9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15" i="1">
                <a:solidFill>
                  <a:srgbClr val="1D1D1D"/>
                </a:solidFill>
                <a:latin typeface="Arial"/>
                <a:cs typeface="Arial"/>
              </a:rPr>
              <a:t>special</a:t>
            </a:r>
            <a:r>
              <a:rPr dirty="0" smtClean="0" sz="900" spc="20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900" spc="-10" i="1">
                <a:solidFill>
                  <a:srgbClr val="1D1D1D"/>
                </a:solidFill>
                <a:latin typeface="Arial"/>
                <a:cs typeface="Arial"/>
              </a:rPr>
              <a:t>gau.f.fian</a:t>
            </a:r>
            <a:r>
              <a:rPr dirty="0" smtClean="0" sz="900" spc="10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900" spc="0" i="1">
                <a:solidFill>
                  <a:srgbClr val="1D1D1D"/>
                </a:solidFill>
                <a:latin typeface="Arial"/>
                <a:cs typeface="Arial"/>
              </a:rPr>
              <a:t>.'iurface</a:t>
            </a:r>
            <a:r>
              <a:rPr dirty="0" smtClean="0" sz="900" spc="40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55">
                <a:solidFill>
                  <a:srgbClr val="1D1D1D"/>
                </a:solidFill>
                <a:latin typeface="Times New Roman"/>
                <a:cs typeface="Times New Roman"/>
              </a:rPr>
              <a:t>are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4"/>
              </a:spcBef>
            </a:pPr>
            <a:endParaRPr sz="500"/>
          </a:p>
          <a:p>
            <a:pPr lvl="2" marL="466725" indent="-221615">
              <a:lnSpc>
                <a:spcPct val="100000"/>
              </a:lnSpc>
              <a:buClr>
                <a:srgbClr val="0C0C0C"/>
              </a:buClr>
              <a:buFont typeface="Times New Roman"/>
              <a:buAutoNum type="arabicPeriod"/>
              <a:tabLst>
                <a:tab pos="466725" algn="l"/>
              </a:tabLst>
            </a:pPr>
            <a:r>
              <a:rPr dirty="0" smtClean="0" sz="1000" spc="7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1000" spc="-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1D1D1D"/>
                </a:solidFill>
                <a:latin typeface="Times New Roman"/>
                <a:cs typeface="Times New Roman"/>
              </a:rPr>
              <a:t>closed.</a:t>
            </a:r>
            <a:endParaRPr sz="10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270"/>
              </a:spcBef>
              <a:tabLst>
                <a:tab pos="477520" algn="l"/>
              </a:tabLst>
            </a:pPr>
            <a:r>
              <a:rPr dirty="0" smtClean="0" sz="1100">
                <a:solidFill>
                  <a:srgbClr val="1D1D1D"/>
                </a:solidFill>
                <a:latin typeface="Times New Roman"/>
                <a:cs typeface="Times New Roman"/>
              </a:rPr>
              <a:t>2.	</a:t>
            </a:r>
            <a:r>
              <a:rPr dirty="0" smtClean="0" sz="1000" spc="55">
                <a:solidFill>
                  <a:srgbClr val="0C0C0C"/>
                </a:solidFill>
                <a:latin typeface="Times New Roman"/>
                <a:cs typeface="Times New Roman"/>
              </a:rPr>
              <a:t>At</a:t>
            </a:r>
            <a:r>
              <a:rPr dirty="0" smtClean="0" sz="1000" spc="7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each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00" spc="10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9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5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10">
                <a:solidFill>
                  <a:srgbClr val="0C0C0C"/>
                </a:solidFill>
                <a:latin typeface="Times New Roman"/>
                <a:cs typeface="Times New Roman"/>
              </a:rPr>
              <a:t>urface</a:t>
            </a:r>
            <a:r>
              <a:rPr dirty="0" smtClean="0" sz="1000" spc="1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85">
                <a:solidFill>
                  <a:srgbClr val="0C0C0C"/>
                </a:solidFill>
                <a:latin typeface="Times New Roman"/>
                <a:cs typeface="Times New Roman"/>
              </a:rPr>
              <a:t>D</a:t>
            </a:r>
            <a:r>
              <a:rPr dirty="0" smtClean="0" sz="1100" spc="-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D1D1D"/>
                </a:solidFill>
                <a:latin typeface="Arial"/>
                <a:cs typeface="Arial"/>
              </a:rPr>
              <a:t>is</a:t>
            </a:r>
            <a:r>
              <a:rPr dirty="0" smtClean="0" sz="950" spc="-1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either</a:t>
            </a:r>
            <a:r>
              <a:rPr dirty="0" smtClean="0" sz="1000" spc="6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normal</a:t>
            </a:r>
            <a:r>
              <a:rPr dirty="0" smtClean="0" sz="1000" spc="9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0">
                <a:solidFill>
                  <a:srgbClr val="1D1D1D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tangential</a:t>
            </a:r>
            <a:r>
              <a:rPr dirty="0" smtClean="0" sz="1000" spc="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5">
                <a:solidFill>
                  <a:srgbClr val="0C0C0C"/>
                </a:solidFill>
                <a:latin typeface="Times New Roman"/>
                <a:cs typeface="Times New Roman"/>
              </a:rPr>
              <a:t>to</a:t>
            </a:r>
            <a:r>
              <a:rPr dirty="0" smtClean="0" sz="1000" spc="-3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surface.</a:t>
            </a:r>
            <a:endParaRPr sz="10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170"/>
              </a:spcBef>
              <a:tabLst>
                <a:tab pos="477520" algn="l"/>
              </a:tabLst>
            </a:pP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3.</a:t>
            </a:r>
            <a:r>
              <a:rPr dirty="0" smtClean="0" sz="1000" spc="50">
                <a:solidFill>
                  <a:srgbClr val="1D1D1D"/>
                </a:solidFill>
                <a:latin typeface="Times New Roman"/>
                <a:cs typeface="Times New Roman"/>
              </a:rPr>
              <a:t>	</a:t>
            </a:r>
            <a:r>
              <a:rPr dirty="0" smtClean="0" sz="1050" spc="45" i="1">
                <a:solidFill>
                  <a:srgbClr val="1D1D1D"/>
                </a:solidFill>
                <a:latin typeface="Times New Roman"/>
                <a:cs typeface="Times New Roman"/>
              </a:rPr>
              <a:t>D</a:t>
            </a:r>
            <a:r>
              <a:rPr dirty="0" smtClean="0" sz="1050" spc="65" i="1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D1D1D"/>
                </a:solidFill>
                <a:latin typeface="Arial"/>
                <a:cs typeface="Arial"/>
              </a:rPr>
              <a:t>is</a:t>
            </a:r>
            <a:r>
              <a:rPr dirty="0" smtClean="0" sz="950" spc="-55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10">
                <a:solidFill>
                  <a:srgbClr val="1D1D1D"/>
                </a:solidFill>
                <a:latin typeface="Times New Roman"/>
                <a:cs typeface="Times New Roman"/>
              </a:rPr>
              <a:t>sectionally</a:t>
            </a:r>
            <a:r>
              <a:rPr dirty="0" smtClean="0" sz="1000" spc="4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1D1D1D"/>
                </a:solidFill>
                <a:latin typeface="Times New Roman"/>
                <a:cs typeface="Times New Roman"/>
              </a:rPr>
              <a:t>constant</a:t>
            </a:r>
            <a:r>
              <a:rPr dirty="0" smtClean="0" sz="1000" spc="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1D1D1D"/>
                </a:solidFill>
                <a:latin typeface="Times New Roman"/>
                <a:cs typeface="Times New Roman"/>
              </a:rPr>
              <a:t>over</a:t>
            </a:r>
            <a:r>
              <a:rPr dirty="0" smtClean="0" sz="1000" spc="6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1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5">
                <a:solidFill>
                  <a:srgbClr val="1D1D1D"/>
                </a:solidFill>
                <a:latin typeface="Times New Roman"/>
                <a:cs typeface="Times New Roman"/>
              </a:rPr>
              <a:t>part</a:t>
            </a:r>
            <a:r>
              <a:rPr dirty="0" smtClean="0" sz="1000" spc="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4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1000" spc="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where</a:t>
            </a:r>
            <a:r>
              <a:rPr dirty="0" smtClean="0" sz="1000" spc="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14">
                <a:solidFill>
                  <a:srgbClr val="0C0C0C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5">
                <a:solidFill>
                  <a:srgbClr val="1D1D1D"/>
                </a:solidFill>
                <a:latin typeface="Times New Roman"/>
                <a:cs typeface="Times New Roman"/>
              </a:rPr>
              <a:t>is</a:t>
            </a:r>
            <a:r>
              <a:rPr dirty="0" smtClean="0" sz="950" spc="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30">
                <a:solidFill>
                  <a:srgbClr val="0C0C0C"/>
                </a:solidFill>
                <a:latin typeface="Times New Roman"/>
                <a:cs typeface="Times New Roman"/>
              </a:rPr>
              <a:t>normal.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"/>
              </a:spcBef>
            </a:pPr>
            <a:endParaRPr sz="1100"/>
          </a:p>
          <a:p>
            <a:pPr algn="just" marL="12700" marR="807720">
              <a:lnSpc>
                <a:spcPct val="100000"/>
              </a:lnSpc>
            </a:pPr>
            <a:r>
              <a:rPr dirty="0" smtClean="0" sz="950" spc="-45">
                <a:solidFill>
                  <a:srgbClr val="0C0C0C"/>
                </a:solidFill>
                <a:latin typeface="Times New Roman"/>
                <a:cs typeface="Times New Roman"/>
              </a:rPr>
              <a:t>EXAMPLE</a:t>
            </a:r>
            <a:r>
              <a:rPr dirty="0" smtClean="0" sz="950" spc="8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04">
                <a:solidFill>
                  <a:srgbClr val="0C0C0C"/>
                </a:solidFill>
                <a:latin typeface="Times New Roman"/>
                <a:cs typeface="Times New Roman"/>
              </a:rPr>
              <a:t>3</a:t>
            </a:r>
            <a:r>
              <a:rPr dirty="0" smtClean="0" sz="950" spc="204">
                <a:solidFill>
                  <a:srgbClr val="0C0C0C"/>
                </a:solidFill>
                <a:latin typeface="Times New Roman"/>
                <a:cs typeface="Times New Roman"/>
              </a:rPr>
              <a:t>  </a:t>
            </a:r>
            <a:r>
              <a:rPr dirty="0" smtClean="0" sz="950" spc="-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0">
                <a:solidFill>
                  <a:srgbClr val="1D1D1D"/>
                </a:solidFill>
                <a:latin typeface="Times New Roman"/>
                <a:cs typeface="Times New Roman"/>
              </a:rPr>
              <a:t>Use</a:t>
            </a:r>
            <a:r>
              <a:rPr dirty="0" smtClean="0" sz="950" spc="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85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dirty="0" smtClean="0" sz="950" spc="-5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0">
                <a:solidFill>
                  <a:srgbClr val="363636"/>
                </a:solidFill>
                <a:latin typeface="Times New Roman"/>
                <a:cs typeface="Times New Roman"/>
              </a:rPr>
              <a:t>special</a:t>
            </a:r>
            <a:r>
              <a:rPr dirty="0" smtClean="0" sz="950" spc="4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5">
                <a:solidFill>
                  <a:srgbClr val="1D1D1D"/>
                </a:solidFill>
                <a:latin typeface="Times New Roman"/>
                <a:cs typeface="Times New Roman"/>
              </a:rPr>
              <a:t>gaussian</a:t>
            </a:r>
            <a:r>
              <a:rPr dirty="0" smtClean="0" sz="950" spc="4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1D1D1D"/>
                </a:solidFill>
                <a:latin typeface="Times New Roman"/>
                <a:cs typeface="Times New Roman"/>
              </a:rPr>
              <a:t>surface</a:t>
            </a:r>
            <a:r>
              <a:rPr dirty="0" smtClean="0" sz="950" spc="-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5">
                <a:solidFill>
                  <a:srgbClr val="1D1D1D"/>
                </a:solidFill>
                <a:latin typeface="Times New Roman"/>
                <a:cs typeface="Times New Roman"/>
              </a:rPr>
              <a:t>to</a:t>
            </a:r>
            <a:r>
              <a:rPr dirty="0" smtClean="0" sz="950" spc="-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20">
                <a:solidFill>
                  <a:srgbClr val="1D1D1D"/>
                </a:solidFill>
                <a:latin typeface="Times New Roman"/>
                <a:cs typeface="Times New Roman"/>
              </a:rPr>
              <a:t>find</a:t>
            </a:r>
            <a:r>
              <a:rPr dirty="0" smtClean="0" sz="950" spc="6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00">
                <a:solidFill>
                  <a:srgbClr val="0C0C0C"/>
                </a:solidFill>
                <a:latin typeface="Times New Roman"/>
                <a:cs typeface="Times New Roman"/>
              </a:rPr>
              <a:t>D</a:t>
            </a:r>
            <a:r>
              <a:rPr dirty="0" smtClean="0" sz="950" spc="-2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45">
                <a:solidFill>
                  <a:srgbClr val="1D1D1D"/>
                </a:solidFill>
                <a:latin typeface="Times New Roman"/>
                <a:cs typeface="Times New Roman"/>
              </a:rPr>
              <a:t>due</a:t>
            </a:r>
            <a:r>
              <a:rPr dirty="0" smtClean="0" sz="950" spc="2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5">
                <a:solidFill>
                  <a:srgbClr val="1D1D1D"/>
                </a:solidFill>
                <a:latin typeface="Times New Roman"/>
                <a:cs typeface="Times New Roman"/>
              </a:rPr>
              <a:t>to</a:t>
            </a:r>
            <a:r>
              <a:rPr dirty="0" smtClean="0" sz="950" spc="-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85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dirty="0" smtClean="0" sz="950" spc="-1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5">
                <a:solidFill>
                  <a:srgbClr val="1D1D1D"/>
                </a:solidFill>
                <a:latin typeface="Times New Roman"/>
                <a:cs typeface="Times New Roman"/>
              </a:rPr>
              <a:t>uniform</a:t>
            </a:r>
            <a:r>
              <a:rPr dirty="0" smtClean="0" sz="1000" spc="-3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2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1D1D1D"/>
                </a:solidFill>
                <a:latin typeface="Times New Roman"/>
                <a:cs typeface="Times New Roman"/>
              </a:rPr>
              <a:t>line</a:t>
            </a:r>
            <a:r>
              <a:rPr dirty="0" smtClean="0" sz="950" spc="-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0">
                <a:solidFill>
                  <a:srgbClr val="1D1D1D"/>
                </a:solidFill>
                <a:latin typeface="Times New Roman"/>
                <a:cs typeface="Times New Roman"/>
              </a:rPr>
              <a:t>change</a:t>
            </a:r>
            <a:r>
              <a:rPr dirty="0" smtClean="0" sz="950" spc="5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175" i="1">
                <a:solidFill>
                  <a:srgbClr val="1D1D1D"/>
                </a:solidFill>
                <a:latin typeface="Arial"/>
                <a:cs typeface="Arial"/>
              </a:rPr>
              <a:t>p,</a:t>
            </a:r>
            <a:r>
              <a:rPr dirty="0" smtClean="0" sz="850" spc="-85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1000" spc="10">
                <a:solidFill>
                  <a:srgbClr val="1D1D1D"/>
                </a:solidFill>
                <a:latin typeface="Times New Roman"/>
                <a:cs typeface="Times New Roman"/>
              </a:rPr>
              <a:t>(</a:t>
            </a:r>
            <a:r>
              <a:rPr dirty="0" smtClean="0" sz="1000" spc="15">
                <a:solidFill>
                  <a:srgbClr val="1D1D1D"/>
                </a:solidFill>
                <a:latin typeface="Times New Roman"/>
                <a:cs typeface="Times New Roman"/>
              </a:rPr>
              <a:t>C/m</a:t>
            </a:r>
            <a:r>
              <a:rPr dirty="0" smtClean="0" sz="1000" spc="55">
                <a:solidFill>
                  <a:srgbClr val="1D1D1D"/>
                </a:solidFill>
                <a:latin typeface="Times New Roman"/>
                <a:cs typeface="Times New Roman"/>
              </a:rPr>
              <a:t>)</a:t>
            </a:r>
            <a:r>
              <a:rPr dirty="0" smtClean="0" sz="1000" spc="150">
                <a:solidFill>
                  <a:srgbClr val="4F4F4F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228600">
              <a:lnSpc>
                <a:spcPts val="1110"/>
              </a:lnSpc>
            </a:pPr>
            <a:r>
              <a:rPr dirty="0" smtClean="0" sz="950" spc="35">
                <a:solidFill>
                  <a:srgbClr val="0C0C0C"/>
                </a:solidFill>
                <a:latin typeface="Times New Roman"/>
                <a:cs typeface="Times New Roman"/>
              </a:rPr>
              <a:t>Take</a:t>
            </a:r>
            <a:r>
              <a:rPr dirty="0" smtClean="0" sz="950" spc="9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950" spc="9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5">
                <a:solidFill>
                  <a:srgbClr val="0C0C0C"/>
                </a:solidFill>
                <a:latin typeface="Times New Roman"/>
                <a:cs typeface="Times New Roman"/>
              </a:rPr>
              <a:t>line</a:t>
            </a:r>
            <a:r>
              <a:rPr dirty="0" smtClean="0" sz="950" spc="-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1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0">
                <a:solidFill>
                  <a:srgbClr val="1D1D1D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950" spc="6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40">
                <a:solidFill>
                  <a:srgbClr val="1D1D1D"/>
                </a:solidFill>
                <a:latin typeface="Times New Roman"/>
                <a:cs typeface="Times New Roman"/>
              </a:rPr>
              <a:t>as</a:t>
            </a:r>
            <a:r>
              <a:rPr dirty="0" smtClean="0" sz="950" spc="5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dirty="0" smtClean="0" sz="950" spc="2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0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75" i="1">
                <a:solidFill>
                  <a:srgbClr val="1D1D1D"/>
                </a:solidFill>
                <a:latin typeface="Times New Roman"/>
                <a:cs typeface="Times New Roman"/>
              </a:rPr>
              <a:t>z</a:t>
            </a:r>
            <a:r>
              <a:rPr dirty="0" smtClean="0" sz="1100" spc="-75" i="1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120" i="1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-20">
                <a:solidFill>
                  <a:srgbClr val="1D1D1D"/>
                </a:solidFill>
                <a:latin typeface="Arial"/>
                <a:cs typeface="Arial"/>
              </a:rPr>
              <a:t>axis</a:t>
            </a:r>
            <a:r>
              <a:rPr dirty="0" smtClean="0" sz="900" spc="15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mtClean="0" sz="950" spc="60">
                <a:solidFill>
                  <a:srgbClr val="1D1D1D"/>
                </a:solidFill>
                <a:latin typeface="Times New Roman"/>
                <a:cs typeface="Times New Roman"/>
              </a:rPr>
              <a:t>o(</a:t>
            </a:r>
            <a:r>
              <a:rPr dirty="0" smtClean="0" sz="950" spc="-2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5">
                <a:solidFill>
                  <a:srgbClr val="1D1D1D"/>
                </a:solidFill>
                <a:latin typeface="Times New Roman"/>
                <a:cs typeface="Times New Roman"/>
              </a:rPr>
              <a:t>cylindrical</a:t>
            </a:r>
            <a:r>
              <a:rPr dirty="0" smtClean="0" sz="950" spc="-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1D1D1D"/>
                </a:solidFill>
                <a:latin typeface="Times New Roman"/>
                <a:cs typeface="Times New Roman"/>
              </a:rPr>
              <a:t>coordinates</a:t>
            </a:r>
            <a:r>
              <a:rPr dirty="0" smtClean="0" sz="950" spc="9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D1D1D"/>
                </a:solidFill>
                <a:latin typeface="Times New Roman"/>
                <a:cs typeface="Times New Roman"/>
              </a:rPr>
              <a:t>(</a:t>
            </a:r>
            <a:r>
              <a:rPr dirty="0" smtClean="0" sz="950" spc="15">
                <a:solidFill>
                  <a:srgbClr val="1D1D1D"/>
                </a:solidFill>
                <a:latin typeface="Times New Roman"/>
                <a:cs typeface="Times New Roman"/>
              </a:rPr>
              <a:t>Fig.</a:t>
            </a:r>
            <a:r>
              <a:rPr dirty="0" smtClean="0" sz="950" spc="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2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0">
                <a:solidFill>
                  <a:srgbClr val="1D1D1D"/>
                </a:solidFill>
                <a:latin typeface="Times New Roman"/>
                <a:cs typeface="Times New Roman"/>
              </a:rPr>
              <a:t>3-6</a:t>
            </a:r>
            <a:r>
              <a:rPr dirty="0" smtClean="0" sz="1000" spc="5">
                <a:solidFill>
                  <a:srgbClr val="1D1D1D"/>
                </a:solidFill>
                <a:latin typeface="Times New Roman"/>
                <a:cs typeface="Times New Roman"/>
              </a:rPr>
              <a:t>)</a:t>
            </a:r>
            <a:r>
              <a:rPr dirty="0" smtClean="0" sz="1000" spc="150">
                <a:solidFill>
                  <a:srgbClr val="4F4F4F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150">
                <a:solidFill>
                  <a:srgbClr val="4F4F4F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-6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75">
                <a:solidFill>
                  <a:srgbClr val="1D1D1D"/>
                </a:solidFill>
                <a:latin typeface="Times New Roman"/>
                <a:cs typeface="Times New Roman"/>
              </a:rPr>
              <a:t>By</a:t>
            </a:r>
            <a:r>
              <a:rPr dirty="0" smtClean="0" sz="1050" spc="8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5">
                <a:solidFill>
                  <a:srgbClr val="1D1D1D"/>
                </a:solidFill>
                <a:latin typeface="Times New Roman"/>
                <a:cs typeface="Times New Roman"/>
              </a:rPr>
              <a:t>cylindrical</a:t>
            </a:r>
            <a:r>
              <a:rPr dirty="0" smtClean="0" sz="950" spc="-1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9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0">
                <a:solidFill>
                  <a:srgbClr val="1D1D1D"/>
                </a:solidFill>
                <a:latin typeface="Times New Roman"/>
                <a:cs typeface="Times New Roman"/>
              </a:rPr>
              <a:t>symmetry,</a:t>
            </a:r>
            <a:r>
              <a:rPr dirty="0" smtClean="0" sz="950" spc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0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0">
                <a:solidFill>
                  <a:srgbClr val="0C0C0C"/>
                </a:solidFill>
                <a:latin typeface="Times New Roman"/>
                <a:cs typeface="Times New Roman"/>
              </a:rPr>
              <a:t>D</a:t>
            </a:r>
            <a:r>
              <a:rPr dirty="0" smtClean="0" sz="950" spc="6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0">
                <a:solidFill>
                  <a:srgbClr val="1D1D1D"/>
                </a:solidFill>
                <a:latin typeface="Times New Roman"/>
                <a:cs typeface="Times New Roman"/>
              </a:rPr>
              <a:t>can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0781" y="5996721"/>
            <a:ext cx="114300" cy="81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50" spc="120">
                <a:solidFill>
                  <a:srgbClr val="363636"/>
                </a:solidFill>
                <a:latin typeface="Times New Roman"/>
                <a:cs typeface="Times New Roman"/>
              </a:rPr>
              <a:t>00</a:t>
            </a:r>
            <a:endParaRPr sz="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7833" y="914401"/>
            <a:ext cx="5759154" cy="8229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544" y="925107"/>
            <a:ext cx="5517648" cy="8230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595" y="914401"/>
            <a:ext cx="5725142" cy="813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30" y="1016631"/>
            <a:ext cx="2629609" cy="150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748472" y="2623930"/>
            <a:ext cx="465719" cy="130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180521" y="5554553"/>
            <a:ext cx="1459632" cy="891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749941" y="5060436"/>
            <a:ext cx="0" cy="511155"/>
          </a:xfrm>
          <a:custGeom>
            <a:avLst/>
            <a:gdLst/>
            <a:ahLst/>
            <a:cxnLst/>
            <a:rect l="l" t="t" r="r" b="b"/>
            <a:pathLst>
              <a:path w="0" h="511155">
                <a:moveTo>
                  <a:pt x="0" y="511155"/>
                </a:moveTo>
                <a:lnTo>
                  <a:pt x="0" y="0"/>
                </a:lnTo>
              </a:path>
            </a:pathLst>
          </a:custGeom>
          <a:ln w="1703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43301" y="2996055"/>
            <a:ext cx="25400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55">
                <a:solidFill>
                  <a:srgbClr val="131313"/>
                </a:solidFill>
                <a:latin typeface="Times New Roman"/>
                <a:cs typeface="Times New Roman"/>
              </a:rPr>
              <a:t>3.8.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689" y="2956965"/>
            <a:ext cx="4677410" cy="9188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5080">
              <a:lnSpc>
                <a:spcPct val="92100"/>
              </a:lnSpc>
            </a:pPr>
            <a:r>
              <a:rPr dirty="0" smtClean="0" sz="1050" spc="95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dirty="0" smtClean="0" sz="1050" spc="9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9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31313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50" spc="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31313"/>
                </a:solidFill>
                <a:latin typeface="Times New Roman"/>
                <a:cs typeface="Times New Roman"/>
              </a:rPr>
              <a:t>charg</a:t>
            </a:r>
            <a:r>
              <a:rPr dirty="0" smtClean="0" sz="1050" spc="5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dirty="0" smtClean="0" sz="1050" spc="265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dirty="0" smtClean="0" sz="1050" spc="265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dirty="0" smtClean="0" sz="1050" spc="-2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40" i="1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dirty="0" smtClean="0" sz="1050" spc="-50" i="1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05">
                <a:solidFill>
                  <a:srgbClr val="131313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19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31313"/>
                </a:solidFill>
                <a:latin typeface="Times New Roman"/>
                <a:cs typeface="Times New Roman"/>
              </a:rPr>
              <a:t>30</a:t>
            </a:r>
            <a:r>
              <a:rPr dirty="0" smtClean="0" sz="1050" spc="-10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dirty="0" smtClean="0" sz="1050" spc="6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dirty="0" smtClean="0" sz="1050" spc="19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dirty="0" smtClean="0" sz="1050" spc="190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dirty="0" smtClean="0" sz="1050" spc="1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31313"/>
                </a:solidFill>
                <a:latin typeface="Times New Roman"/>
                <a:cs typeface="Times New Roman"/>
              </a:rPr>
              <a:t>is</a:t>
            </a:r>
            <a:r>
              <a:rPr dirty="0" smtClean="0" sz="1050" spc="1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located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5">
                <a:solidFill>
                  <a:srgbClr val="131313"/>
                </a:solidFill>
                <a:latin typeface="Times New Roman"/>
                <a:cs typeface="Times New Roman"/>
              </a:rPr>
              <a:t>at</a:t>
            </a:r>
            <a:r>
              <a:rPr dirty="0" smtClean="0" sz="1050" spc="5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6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5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dirty="0" smtClean="0" sz="1050" spc="85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dirty="0" smtClean="0" sz="1050" spc="95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dirty="0" smtClean="0" sz="1050" spc="9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1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dirty="0" smtClean="0" sz="1050" spc="-15">
                <a:solidFill>
                  <a:srgbClr val="131313"/>
                </a:solidFill>
                <a:latin typeface="Times New Roman"/>
                <a:cs typeface="Times New Roman"/>
              </a:rPr>
              <a:t>rigin</a:t>
            </a:r>
            <a:r>
              <a:rPr dirty="0" smtClean="0" sz="1050" spc="-1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31313"/>
                </a:solidFill>
                <a:latin typeface="Times New Roman"/>
                <a:cs typeface="Times New Roman"/>
              </a:rPr>
              <a:t>in </a:t>
            </a:r>
            <a:r>
              <a:rPr dirty="0" smtClean="0" sz="1050" spc="-5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cartesian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dirty="0" smtClean="0" sz="1050" spc="6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dirty="0" smtClean="0" sz="1050" spc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rdinates.</a:t>
            </a:r>
            <a:r>
              <a:rPr dirty="0" smtClean="0" sz="1050" spc="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electric</a:t>
            </a:r>
            <a:r>
              <a:rPr dirty="0" smtClean="0" sz="1050" spc="3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0">
                <a:solidFill>
                  <a:srgbClr val="131313"/>
                </a:solidFill>
                <a:latin typeface="Times New Roman"/>
                <a:cs typeface="Times New Roman"/>
              </a:rPr>
              <a:t>flux</a:t>
            </a:r>
            <a:r>
              <a:rPr dirty="0" smtClean="0" sz="1050" spc="-1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density</a:t>
            </a:r>
            <a:r>
              <a:rPr dirty="0" smtClean="0" sz="1050" spc="114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95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dirty="0" smtClean="0" sz="1050" spc="-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6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dirty="0" smtClean="0" sz="1050" spc="2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dirty="0" smtClean="0" sz="1050" spc="9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31313"/>
                </a:solidFill>
                <a:latin typeface="Times New Roman"/>
                <a:cs typeface="Times New Roman"/>
              </a:rPr>
              <a:t>(1,</a:t>
            </a:r>
            <a:r>
              <a:rPr dirty="0" smtClean="0" sz="1050" spc="-8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55">
                <a:solidFill>
                  <a:srgbClr val="131313"/>
                </a:solidFill>
                <a:latin typeface="Times New Roman"/>
                <a:cs typeface="Times New Roman"/>
              </a:rPr>
              <a:t>3,</a:t>
            </a:r>
            <a:r>
              <a:rPr dirty="0" smtClean="0" sz="1050" spc="5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5">
                <a:solidFill>
                  <a:srgbClr val="131313"/>
                </a:solidFill>
                <a:latin typeface="Times New Roman"/>
                <a:cs typeface="Times New Roman"/>
              </a:rPr>
              <a:t>-4)</a:t>
            </a:r>
            <a:r>
              <a:rPr dirty="0" smtClean="0" sz="1050" spc="-13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65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dirty="0" smtClean="0" sz="1050" spc="245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9"/>
              </a:spcBef>
            </a:pPr>
            <a:endParaRPr sz="500"/>
          </a:p>
          <a:p>
            <a:pPr marL="245110">
              <a:lnSpc>
                <a:spcPct val="100000"/>
              </a:lnSpc>
            </a:pP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Referring</a:t>
            </a:r>
            <a:r>
              <a:rPr dirty="0" smtClean="0" sz="950" spc="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70">
                <a:solidFill>
                  <a:srgbClr val="131313"/>
                </a:solidFill>
                <a:latin typeface="Times New Roman"/>
                <a:cs typeface="Times New Roman"/>
              </a:rPr>
              <a:t>to</a:t>
            </a:r>
            <a:r>
              <a:rPr dirty="0" smtClean="0" sz="950" spc="-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Fig.</a:t>
            </a:r>
            <a:r>
              <a:rPr dirty="0" smtClean="0" sz="950" spc="6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15">
                <a:solidFill>
                  <a:srgbClr val="131313"/>
                </a:solidFill>
                <a:latin typeface="Times New Roman"/>
                <a:cs typeface="Times New Roman"/>
              </a:rPr>
              <a:t>3-1</a:t>
            </a:r>
            <a:r>
              <a:rPr dirty="0" smtClean="0" sz="950" spc="-10">
                <a:solidFill>
                  <a:srgbClr val="131313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215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550"/>
          </a:p>
          <a:p>
            <a:pPr algn="ctr" marR="762635">
              <a:lnSpc>
                <a:spcPts val="1160"/>
              </a:lnSpc>
            </a:pPr>
            <a:r>
              <a:rPr dirty="0" smtClean="0" sz="1000" spc="60" i="1">
                <a:solidFill>
                  <a:srgbClr val="131313"/>
                </a:solidFill>
                <a:latin typeface="Arial"/>
                <a:cs typeface="Arial"/>
              </a:rPr>
              <a:t>Q</a:t>
            </a:r>
            <a:endParaRPr sz="1000">
              <a:latin typeface="Arial"/>
              <a:cs typeface="Arial"/>
            </a:endParaRPr>
          </a:p>
          <a:p>
            <a:pPr algn="ctr" marR="862965">
              <a:lnSpc>
                <a:spcPts val="919"/>
              </a:lnSpc>
            </a:pPr>
            <a:r>
              <a:rPr dirty="0" smtClean="0" sz="950" spc="295">
                <a:solidFill>
                  <a:srgbClr val="131313"/>
                </a:solidFill>
                <a:latin typeface="Arial"/>
                <a:cs typeface="Arial"/>
              </a:rPr>
              <a:t>D</a:t>
            </a:r>
            <a:r>
              <a:rPr dirty="0" smtClean="0" sz="950" spc="470">
                <a:solidFill>
                  <a:srgbClr val="414141"/>
                </a:solidFill>
                <a:latin typeface="Arial"/>
                <a:cs typeface="Arial"/>
              </a:rPr>
              <a:t>•</a:t>
            </a:r>
            <a:r>
              <a:rPr dirty="0" smtClean="0" sz="950" spc="-20">
                <a:solidFill>
                  <a:srgbClr val="131313"/>
                </a:solidFill>
                <a:latin typeface="Arial"/>
                <a:cs typeface="Arial"/>
              </a:rPr>
              <a:t>4</a:t>
            </a:r>
            <a:r>
              <a:rPr dirty="0" smtClean="0" sz="950" spc="-1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950" spc="-15">
                <a:solidFill>
                  <a:srgbClr val="131313"/>
                </a:solidFill>
                <a:latin typeface="Arial"/>
                <a:cs typeface="Arial"/>
              </a:rPr>
              <a:t>rR</a:t>
            </a:r>
            <a:r>
              <a:rPr dirty="0" smtClean="0" baseline="9259" sz="900" spc="277">
                <a:solidFill>
                  <a:srgbClr val="2D2D2D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110">
                <a:solidFill>
                  <a:srgbClr val="131313"/>
                </a:solidFill>
                <a:latin typeface="Times New Roman"/>
                <a:cs typeface="Times New Roman"/>
              </a:rPr>
              <a:t>a"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5439" y="2996055"/>
            <a:ext cx="522605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5">
                <a:solidFill>
                  <a:srgbClr val="131313"/>
                </a:solidFill>
                <a:latin typeface="Times New Roman"/>
                <a:cs typeface="Times New Roman"/>
              </a:rPr>
              <a:t>Find</a:t>
            </a:r>
            <a:r>
              <a:rPr dirty="0" smtClean="0" sz="1050" spc="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31313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1240" y="3904422"/>
            <a:ext cx="1437640" cy="240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ts val="1350"/>
              </a:lnSpc>
            </a:pPr>
            <a:r>
              <a:rPr dirty="0" smtClean="0" sz="1500" spc="-204">
                <a:solidFill>
                  <a:srgbClr val="131313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-22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30">
                <a:solidFill>
                  <a:srgbClr val="131313"/>
                </a:solidFill>
                <a:latin typeface="Times New Roman"/>
                <a:cs typeface="Times New Roman"/>
              </a:rPr>
              <a:t>30</a:t>
            </a:r>
            <a:r>
              <a:rPr dirty="0" smtClean="0" sz="1100" spc="-16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10">
                <a:solidFill>
                  <a:srgbClr val="131313"/>
                </a:solidFill>
                <a:latin typeface="Arial"/>
                <a:cs typeface="Arial"/>
              </a:rPr>
              <a:t>x</a:t>
            </a:r>
            <a:r>
              <a:rPr dirty="0" smtClean="0" sz="950" spc="4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100" spc="-65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dirty="0" smtClean="0" sz="1100" spc="-195">
                <a:solidFill>
                  <a:srgbClr val="131313"/>
                </a:solidFill>
                <a:latin typeface="Times New Roman"/>
                <a:cs typeface="Times New Roman"/>
              </a:rPr>
              <a:t>0</a:t>
            </a:r>
            <a:r>
              <a:rPr dirty="0" smtClean="0" sz="1100" spc="75">
                <a:solidFill>
                  <a:srgbClr val="414141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72222" sz="750" spc="337">
                <a:solidFill>
                  <a:srgbClr val="414141"/>
                </a:solidFill>
                <a:latin typeface="Times New Roman"/>
                <a:cs typeface="Times New Roman"/>
              </a:rPr>
              <a:t>9</a:t>
            </a:r>
            <a:r>
              <a:rPr dirty="0" smtClean="0" baseline="72222" sz="750" spc="337">
                <a:solidFill>
                  <a:srgbClr val="414141"/>
                </a:solidFill>
                <a:latin typeface="Times New Roman"/>
                <a:cs typeface="Times New Roman"/>
              </a:rPr>
              <a:t>    </a:t>
            </a:r>
            <a:r>
              <a:rPr dirty="0" smtClean="0" baseline="72222" sz="750" spc="22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 u="sng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150" spc="-5" u="sng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150" spc="25" u="sng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150" spc="80" u="sng">
                <a:solidFill>
                  <a:srgbClr val="131313"/>
                </a:solidFill>
                <a:latin typeface="Arial"/>
                <a:cs typeface="Arial"/>
              </a:rPr>
              <a:t>+</a:t>
            </a:r>
            <a:r>
              <a:rPr dirty="0" smtClean="0" sz="1150" spc="-235" u="sng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100" spc="-85" u="sng">
                <a:solidFill>
                  <a:srgbClr val="131313"/>
                </a:solidFill>
                <a:latin typeface="Times New Roman"/>
                <a:cs typeface="Times New Roman"/>
              </a:rPr>
              <a:t>3a,.</a:t>
            </a:r>
            <a:r>
              <a:rPr dirty="0" smtClean="0" sz="1100" spc="-70" u="sng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434" u="sng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dirty="0" smtClean="0" sz="1100" spc="5" u="sng">
                <a:solidFill>
                  <a:srgbClr val="131313"/>
                </a:solidFill>
                <a:latin typeface="Times New Roman"/>
                <a:cs typeface="Times New Roman"/>
              </a:rPr>
              <a:t>4a.</a:t>
            </a:r>
            <a:r>
              <a:rPr dirty="0" smtClean="0" sz="1100" spc="1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algn="ctr" marR="26670">
              <a:lnSpc>
                <a:spcPts val="250"/>
              </a:lnSpc>
            </a:pPr>
            <a:r>
              <a:rPr dirty="0" smtClean="0" sz="500" spc="335">
                <a:solidFill>
                  <a:srgbClr val="131313"/>
                </a:solidFill>
                <a:latin typeface="Times New Roman"/>
                <a:cs typeface="Times New Roman"/>
              </a:rPr>
              <a:t>(•·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4531" y="4104229"/>
            <a:ext cx="378460" cy="16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solidFill>
                  <a:srgbClr val="131313"/>
                </a:solidFill>
                <a:latin typeface="Times New Roman"/>
                <a:cs typeface="Times New Roman"/>
              </a:rPr>
              <a:t>4</a:t>
            </a:r>
            <a:r>
              <a:rPr dirty="0" smtClean="0" sz="1000" spc="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31313"/>
                </a:solidFill>
                <a:latin typeface="Times New Roman"/>
                <a:cs typeface="Times New Roman"/>
              </a:rPr>
              <a:t>r(26)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8274" y="4066129"/>
            <a:ext cx="243204" cy="210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85">
                <a:solidFill>
                  <a:srgbClr val="131313"/>
                </a:solidFill>
                <a:latin typeface="Times New Roman"/>
                <a:cs typeface="Times New Roman"/>
              </a:rPr>
              <a:t>Vi6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8012" y="4343084"/>
            <a:ext cx="3732529" cy="560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15770">
              <a:lnSpc>
                <a:spcPts val="1625"/>
              </a:lnSpc>
            </a:pPr>
            <a:r>
              <a:rPr dirty="0" smtClean="0" sz="1400" spc="5">
                <a:solidFill>
                  <a:srgbClr val="131313"/>
                </a:solidFill>
                <a:latin typeface="Times New Roman"/>
                <a:cs typeface="Times New Roman"/>
              </a:rPr>
              <a:t>=</a:t>
            </a:r>
            <a:r>
              <a:rPr dirty="0" smtClean="0" sz="950" spc="5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dirty="0" smtClean="0" sz="950" spc="0">
                <a:solidFill>
                  <a:srgbClr val="131313"/>
                </a:solidFill>
                <a:latin typeface="Times New Roman"/>
                <a:cs typeface="Times New Roman"/>
              </a:rPr>
              <a:t>9</a:t>
            </a:r>
            <a:r>
              <a:rPr dirty="0" smtClean="0" sz="950" spc="70">
                <a:solidFill>
                  <a:srgbClr val="414141"/>
                </a:solidFill>
                <a:latin typeface="Times New Roman"/>
                <a:cs typeface="Times New Roman"/>
              </a:rPr>
              <a:t>.</a:t>
            </a:r>
            <a:r>
              <a:rPr dirty="0" smtClean="0" sz="950" spc="55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60">
                <a:solidFill>
                  <a:srgbClr val="131313"/>
                </a:solidFill>
                <a:latin typeface="Times New Roman"/>
                <a:cs typeface="Times New Roman"/>
              </a:rPr>
              <a:t>8</a:t>
            </a:r>
            <a:r>
              <a:rPr dirty="0" smtClean="0" sz="1100" spc="45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dirty="0" smtClean="0" sz="1100" spc="1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40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-105">
                <a:solidFill>
                  <a:srgbClr val="131313"/>
                </a:solidFill>
                <a:latin typeface="Times New Roman"/>
                <a:cs typeface="Times New Roman"/>
              </a:rPr>
              <a:t>0</a:t>
            </a:r>
            <a:r>
              <a:rPr dirty="0" smtClean="0" sz="950" spc="170">
                <a:solidFill>
                  <a:srgbClr val="747474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23148" sz="900" spc="67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3148" sz="900" spc="-97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dirty="0" smtClean="0" sz="600" spc="285">
                <a:solidFill>
                  <a:srgbClr val="131313"/>
                </a:solidFill>
                <a:latin typeface="Times New Roman"/>
                <a:cs typeface="Times New Roman"/>
              </a:rPr>
              <a:t>)(</a:t>
            </a:r>
            <a:r>
              <a:rPr dirty="0" smtClean="0" sz="600" spc="114">
                <a:solidFill>
                  <a:srgbClr val="131313"/>
                </a:solidFill>
                <a:latin typeface="Times New Roman"/>
                <a:cs typeface="Times New Roman"/>
              </a:rPr>
              <a:t>•</a:t>
            </a:r>
            <a:r>
              <a:rPr dirty="0" smtClean="0" sz="600" spc="95">
                <a:solidFill>
                  <a:srgbClr val="131313"/>
                </a:solidFill>
                <a:latin typeface="Times New Roman"/>
                <a:cs typeface="Times New Roman"/>
              </a:rPr>
              <a:t>..</a:t>
            </a:r>
            <a:r>
              <a:rPr dirty="0" smtClean="0" sz="600" spc="-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5">
                <a:solidFill>
                  <a:srgbClr val="131313"/>
                </a:solidFill>
                <a:latin typeface="Arial"/>
                <a:cs typeface="Arial"/>
              </a:rPr>
              <a:t>+</a:t>
            </a:r>
            <a:r>
              <a:rPr dirty="0" smtClean="0" baseline="25252" sz="1650" spc="-97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dirty="0" smtClean="0" sz="1100" spc="-70">
                <a:solidFill>
                  <a:srgbClr val="131313"/>
                </a:solidFill>
                <a:latin typeface="Times New Roman"/>
                <a:cs typeface="Times New Roman"/>
              </a:rPr>
              <a:t>a,.</a:t>
            </a:r>
            <a:r>
              <a:rPr dirty="0" smtClean="0" sz="1100" spc="-9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39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27777" sz="1650" spc="-52">
                <a:solidFill>
                  <a:srgbClr val="131313"/>
                </a:solidFill>
                <a:latin typeface="Times New Roman"/>
                <a:cs typeface="Times New Roman"/>
              </a:rPr>
              <a:t>4</a:t>
            </a:r>
            <a:r>
              <a:rPr dirty="0" smtClean="0" baseline="27777" sz="1650" spc="-202">
                <a:solidFill>
                  <a:srgbClr val="131313"/>
                </a:solidFill>
                <a:latin typeface="Times New Roman"/>
                <a:cs typeface="Times New Roman"/>
              </a:rPr>
              <a:t>8</a:t>
            </a:r>
            <a:r>
              <a:rPr dirty="0" smtClean="0" sz="1100" spc="60">
                <a:solidFill>
                  <a:srgbClr val="131313"/>
                </a:solidFill>
                <a:latin typeface="Times New Roman"/>
                <a:cs typeface="Times New Roman"/>
              </a:rPr>
              <a:t>•)</a:t>
            </a:r>
            <a:r>
              <a:rPr dirty="0" smtClean="0" sz="1100" spc="60">
                <a:solidFill>
                  <a:srgbClr val="131313"/>
                </a:solidFill>
                <a:latin typeface="Times New Roman"/>
                <a:cs typeface="Times New Roman"/>
              </a:rPr>
              <a:t>   </a:t>
            </a:r>
            <a:r>
              <a:rPr dirty="0" smtClean="0" sz="950" spc="114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dirty="0" smtClean="0" sz="950" spc="20">
                <a:solidFill>
                  <a:srgbClr val="131313"/>
                </a:solidFill>
                <a:latin typeface="Times New Roman"/>
                <a:cs typeface="Times New Roman"/>
              </a:rPr>
              <a:t>/</a:t>
            </a:r>
            <a:r>
              <a:rPr dirty="0" smtClean="0" sz="950" spc="8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27777" sz="900" spc="75">
                <a:solidFill>
                  <a:srgbClr val="131313"/>
                </a:solidFill>
                <a:latin typeface="Times New Roman"/>
                <a:cs typeface="Times New Roman"/>
              </a:rPr>
              <a:t>2</a:t>
            </a:r>
            <a:endParaRPr baseline="27777" sz="900">
              <a:latin typeface="Times New Roman"/>
              <a:cs typeface="Times New Roman"/>
            </a:endParaRPr>
          </a:p>
          <a:p>
            <a:pPr algn="r" marR="706120">
              <a:lnSpc>
                <a:spcPts val="900"/>
              </a:lnSpc>
            </a:pPr>
            <a:r>
              <a:rPr dirty="0" smtClean="0" sz="950" spc="85">
                <a:solidFill>
                  <a:srgbClr val="131313"/>
                </a:solidFill>
                <a:latin typeface="Times New Roman"/>
                <a:cs typeface="Times New Roman"/>
              </a:rPr>
              <a:t>v26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30"/>
              </a:lnSpc>
              <a:spcBef>
                <a:spcPts val="110"/>
              </a:spcBef>
            </a:pPr>
            <a:r>
              <a:rPr dirty="0" smtClean="0" sz="950" spc="85">
                <a:solidFill>
                  <a:srgbClr val="131313"/>
                </a:solidFill>
                <a:latin typeface="Times New Roman"/>
                <a:cs typeface="Times New Roman"/>
              </a:rPr>
              <a:t>or,</a:t>
            </a:r>
            <a:r>
              <a:rPr dirty="0" smtClean="0" sz="950" spc="-5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31313"/>
                </a:solidFill>
                <a:latin typeface="Times New Roman"/>
                <a:cs typeface="Times New Roman"/>
              </a:rPr>
              <a:t>more</a:t>
            </a:r>
            <a:r>
              <a:rPr dirty="0" smtClean="0" sz="950" spc="-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131313"/>
                </a:solidFill>
                <a:latin typeface="Times New Roman"/>
                <a:cs typeface="Times New Roman"/>
              </a:rPr>
              <a:t>conveniently</a:t>
            </a:r>
            <a:r>
              <a:rPr dirty="0" smtClean="0" sz="950" spc="-15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15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dirty="0" smtClean="0" sz="950" spc="215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dirty="0" smtClean="0" sz="950" spc="-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20" i="1">
                <a:solidFill>
                  <a:srgbClr val="131313"/>
                </a:solidFill>
                <a:latin typeface="Arial"/>
                <a:cs typeface="Arial"/>
              </a:rPr>
              <a:t>D</a:t>
            </a:r>
            <a:r>
              <a:rPr dirty="0" smtClean="0" sz="950" spc="-9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400" spc="-95">
                <a:solidFill>
                  <a:srgbClr val="2D2D2D"/>
                </a:solidFill>
                <a:latin typeface="Times New Roman"/>
                <a:cs typeface="Times New Roman"/>
              </a:rPr>
              <a:t>=</a:t>
            </a:r>
            <a:r>
              <a:rPr dirty="0" smtClean="0" sz="1400" spc="-204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45">
                <a:solidFill>
                  <a:srgbClr val="131313"/>
                </a:solidFill>
                <a:latin typeface="Times New Roman"/>
                <a:cs typeface="Times New Roman"/>
              </a:rPr>
              <a:t>9</a:t>
            </a:r>
            <a:r>
              <a:rPr dirty="0" smtClean="0" sz="950" spc="-65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7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dirty="0" smtClean="0" sz="950" spc="70">
                <a:solidFill>
                  <a:srgbClr val="131313"/>
                </a:solidFill>
                <a:latin typeface="Times New Roman"/>
                <a:cs typeface="Times New Roman"/>
              </a:rPr>
              <a:t>8pC/</a:t>
            </a:r>
            <a:r>
              <a:rPr dirty="0" smtClean="0" sz="950" spc="-5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40404" sz="825" spc="82">
                <a:solidFill>
                  <a:srgbClr val="131313"/>
                </a:solidFill>
                <a:latin typeface="Arial"/>
                <a:cs typeface="Arial"/>
              </a:rPr>
              <a:t>2</a:t>
            </a:r>
            <a:endParaRPr baseline="40404" sz="825">
              <a:latin typeface="Arial"/>
              <a:cs typeface="Arial"/>
            </a:endParaRPr>
          </a:p>
          <a:p>
            <a:pPr algn="ctr" marL="511175">
              <a:lnSpc>
                <a:spcPts val="280"/>
              </a:lnSpc>
            </a:pPr>
            <a:r>
              <a:rPr dirty="0" smtClean="0" sz="550" spc="114">
                <a:solidFill>
                  <a:srgbClr val="2D2D2D"/>
                </a:solidFill>
                <a:latin typeface="Arial"/>
                <a:cs typeface="Arial"/>
              </a:rPr>
              <a:t>•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8725" y="6400760"/>
            <a:ext cx="1082675" cy="696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25475">
              <a:lnSpc>
                <a:spcPts val="1005"/>
              </a:lnSpc>
            </a:pPr>
            <a:r>
              <a:rPr dirty="0" smtClean="0" sz="750" spc="80">
                <a:solidFill>
                  <a:srgbClr val="131313"/>
                </a:solidFill>
                <a:latin typeface="Times New Roman"/>
                <a:cs typeface="Times New Roman"/>
              </a:rPr>
              <a:t>(1,</a:t>
            </a:r>
            <a:r>
              <a:rPr dirty="0" smtClean="0" sz="750" spc="-4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190">
                <a:solidFill>
                  <a:srgbClr val="2D2D2D"/>
                </a:solidFill>
                <a:latin typeface="Times New Roman"/>
                <a:cs typeface="Times New Roman"/>
              </a:rPr>
              <a:t>3,</a:t>
            </a:r>
            <a:r>
              <a:rPr dirty="0" smtClean="0" sz="850" spc="75">
                <a:solidFill>
                  <a:srgbClr val="2D2D2D"/>
                </a:solidFill>
                <a:latin typeface="Times New Roman"/>
                <a:cs typeface="Times New Roman"/>
              </a:rPr>
              <a:t>-</a:t>
            </a:r>
            <a:r>
              <a:rPr dirty="0" smtClean="0" sz="850" spc="95">
                <a:solidFill>
                  <a:srgbClr val="131313"/>
                </a:solidFill>
                <a:latin typeface="Times New Roman"/>
                <a:cs typeface="Times New Roman"/>
              </a:rPr>
              <a:t>4)</a:t>
            </a:r>
            <a:endParaRPr sz="850">
              <a:latin typeface="Times New Roman"/>
              <a:cs typeface="Times New Roman"/>
            </a:endParaRPr>
          </a:p>
          <a:p>
            <a:pPr marL="517525">
              <a:lnSpc>
                <a:spcPts val="2650"/>
              </a:lnSpc>
            </a:pPr>
            <a:r>
              <a:rPr dirty="0" smtClean="0" sz="2850" spc="-415">
                <a:solidFill>
                  <a:srgbClr val="131313"/>
                </a:solidFill>
                <a:latin typeface="Courier New"/>
                <a:cs typeface="Courier New"/>
              </a:rPr>
              <a:t>\D</a:t>
            </a:r>
            <a:endParaRPr sz="2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mtClean="0" sz="1250" spc="95">
                <a:solidFill>
                  <a:srgbClr val="131313"/>
                </a:solidFill>
                <a:latin typeface="Arial"/>
                <a:cs typeface="Arial"/>
              </a:rPr>
              <a:t>fll</a:t>
            </a:r>
            <a:r>
              <a:rPr dirty="0" smtClean="0" sz="1250" spc="165">
                <a:solidFill>
                  <a:srgbClr val="131313"/>
                </a:solidFill>
                <a:latin typeface="Arial"/>
                <a:cs typeface="Arial"/>
              </a:rPr>
              <a:t>·</a:t>
            </a:r>
            <a:r>
              <a:rPr dirty="0" smtClean="0" sz="1050" spc="80">
                <a:solidFill>
                  <a:srgbClr val="131313"/>
                </a:solidFill>
                <a:latin typeface="Times New Roman"/>
                <a:cs typeface="Times New Roman"/>
              </a:rPr>
              <a:t>3-ll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8943" y="7374953"/>
            <a:ext cx="276225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645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dirty="0" smtClean="0" sz="1050" spc="-515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dirty="0" smtClean="0" sz="1050" spc="120">
                <a:solidFill>
                  <a:srgbClr val="131313"/>
                </a:solidFill>
                <a:latin typeface="Times New Roman"/>
                <a:cs typeface="Times New Roman"/>
              </a:rPr>
              <a:t>9.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0980" y="7317803"/>
            <a:ext cx="5321300" cy="744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30">
                <a:solidFill>
                  <a:srgbClr val="131313"/>
                </a:solidFill>
                <a:latin typeface="Times New Roman"/>
                <a:cs typeface="Times New Roman"/>
              </a:rPr>
              <a:t>Two</a:t>
            </a:r>
            <a:r>
              <a:rPr dirty="0" smtClean="0" sz="1050" spc="3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31313"/>
                </a:solidFill>
                <a:latin typeface="Times New Roman"/>
                <a:cs typeface="Times New Roman"/>
              </a:rPr>
              <a:t>identical</a:t>
            </a:r>
            <a:r>
              <a:rPr dirty="0" smtClean="0" sz="1050" spc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5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uniform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6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5">
                <a:solidFill>
                  <a:srgbClr val="131313"/>
                </a:solidFill>
                <a:latin typeface="Times New Roman"/>
                <a:cs typeface="Times New Roman"/>
              </a:rPr>
              <a:t>line</a:t>
            </a:r>
            <a:r>
              <a:rPr dirty="0" smtClean="0" sz="1050" spc="9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charges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9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20">
                <a:solidFill>
                  <a:srgbClr val="131313"/>
                </a:solidFill>
                <a:latin typeface="Times New Roman"/>
                <a:cs typeface="Times New Roman"/>
              </a:rPr>
              <a:t>lie</a:t>
            </a:r>
            <a:r>
              <a:rPr dirty="0" smtClean="0" sz="1050" spc="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3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along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9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5">
                <a:solidFill>
                  <a:srgbClr val="131313"/>
                </a:solidFill>
                <a:latin typeface="Times New Roman"/>
                <a:cs typeface="Times New Roman"/>
              </a:rPr>
              <a:t>the</a:t>
            </a:r>
            <a:r>
              <a:rPr dirty="0" smtClean="0" sz="1050" spc="114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 i="1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dirty="0" smtClean="0" sz="1150" spc="20" i="1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30" i="1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6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dirty="0" smtClean="0" sz="1050" spc="0">
                <a:solidFill>
                  <a:srgbClr val="131313"/>
                </a:solidFill>
                <a:latin typeface="Times New Roman"/>
                <a:cs typeface="Times New Roman"/>
              </a:rPr>
              <a:t>nd </a:t>
            </a:r>
            <a:r>
              <a:rPr dirty="0" smtClean="0" sz="1050" spc="-10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5" i="1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75" i="1">
                <a:solidFill>
                  <a:srgbClr val="131313"/>
                </a:solidFill>
                <a:latin typeface="Times New Roman"/>
                <a:cs typeface="Times New Roman"/>
              </a:rPr>
              <a:t>  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axes</a:t>
            </a:r>
            <a:r>
              <a:rPr dirty="0" smtClean="0" sz="1050" spc="10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0">
                <a:solidFill>
                  <a:srgbClr val="131313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50" spc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6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2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densities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   </a:t>
            </a:r>
            <a:r>
              <a:rPr dirty="0" smtClean="0" sz="1050" spc="-8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95" i="1">
                <a:solidFill>
                  <a:srgbClr val="131313"/>
                </a:solidFill>
                <a:latin typeface="Arial"/>
                <a:cs typeface="Arial"/>
              </a:rPr>
              <a:t>p</a:t>
            </a:r>
            <a:r>
              <a:rPr dirty="0" smtClean="0" sz="950" spc="150" i="1">
                <a:solidFill>
                  <a:srgbClr val="131313"/>
                </a:solidFill>
                <a:latin typeface="Arial"/>
                <a:cs typeface="Arial"/>
              </a:rPr>
              <a:t>,</a:t>
            </a:r>
            <a:r>
              <a:rPr dirty="0" smtClean="0" sz="1500" spc="-105">
                <a:solidFill>
                  <a:srgbClr val="131313"/>
                </a:solidFill>
                <a:latin typeface="Times New Roman"/>
                <a:cs typeface="Times New Roman"/>
              </a:rPr>
              <a:t>=</a:t>
            </a:r>
            <a:endParaRPr sz="1500">
              <a:latin typeface="Times New Roman"/>
              <a:cs typeface="Times New Roman"/>
            </a:endParaRPr>
          </a:p>
          <a:p>
            <a:pPr marL="17780">
              <a:lnSpc>
                <a:spcPts val="1160"/>
              </a:lnSpc>
              <a:tabLst>
                <a:tab pos="681990" algn="l"/>
              </a:tabLst>
            </a:pP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20</a:t>
            </a:r>
            <a:r>
              <a:rPr dirty="0" smtClean="0" sz="1050" spc="-13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p.C/m.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	</a:t>
            </a:r>
            <a:r>
              <a:rPr dirty="0" smtClean="0" sz="1050" spc="30">
                <a:solidFill>
                  <a:srgbClr val="131313"/>
                </a:solidFill>
                <a:latin typeface="Times New Roman"/>
                <a:cs typeface="Times New Roman"/>
              </a:rPr>
              <a:t>Obtain</a:t>
            </a:r>
            <a:r>
              <a:rPr dirty="0" smtClean="0" sz="1050" spc="5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14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dirty="0" smtClean="0" sz="1050" spc="4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30">
                <a:solidFill>
                  <a:srgbClr val="131313"/>
                </a:solidFill>
                <a:latin typeface="Times New Roman"/>
                <a:cs typeface="Times New Roman"/>
              </a:rPr>
              <a:t>at</a:t>
            </a:r>
            <a:r>
              <a:rPr dirty="0" smtClean="0" sz="1050" spc="7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6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dirty="0" smtClean="0" sz="1050" spc="-5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dirty="0" smtClean="0" sz="1050" spc="225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dirty="0" smtClean="0" sz="1050" spc="10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dirty="0" smtClean="0" sz="1050" spc="27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dirty="0" smtClean="0" sz="1050" spc="45">
                <a:solidFill>
                  <a:srgbClr val="131313"/>
                </a:solidFill>
                <a:latin typeface="Times New Roman"/>
                <a:cs typeface="Times New Roman"/>
              </a:rPr>
              <a:t>3)</a:t>
            </a:r>
            <a:r>
              <a:rPr dirty="0" smtClean="0" sz="1050" spc="-1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65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dirty="0" smtClean="0" sz="1050" spc="245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17780" marR="12700" indent="220979">
              <a:lnSpc>
                <a:spcPct val="90900"/>
              </a:lnSpc>
              <a:spcBef>
                <a:spcPts val="330"/>
              </a:spcBef>
            </a:pPr>
            <a:r>
              <a:rPr dirty="0" smtClean="0" sz="950" spc="120">
                <a:solidFill>
                  <a:srgbClr val="131313"/>
                </a:solidFill>
                <a:latin typeface="Times New Roman"/>
                <a:cs typeface="Times New Roman"/>
              </a:rPr>
              <a:t>1be</a:t>
            </a:r>
            <a:r>
              <a:rPr dirty="0" smtClean="0" sz="950" spc="-7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distance</a:t>
            </a:r>
            <a:r>
              <a:rPr dirty="0" smtClean="0" sz="950" spc="3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5">
                <a:solidFill>
                  <a:srgbClr val="131313"/>
                </a:solidFill>
                <a:latin typeface="Times New Roman"/>
                <a:cs typeface="Times New Roman"/>
              </a:rPr>
              <a:t>from</a:t>
            </a:r>
            <a:r>
              <a:rPr dirty="0" smtClean="0" sz="950" spc="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65">
                <a:solidFill>
                  <a:srgbClr val="131313"/>
                </a:solidFill>
                <a:latin typeface="Times New Roman"/>
                <a:cs typeface="Times New Roman"/>
              </a:rPr>
              <a:t>the</a:t>
            </a:r>
            <a:r>
              <a:rPr dirty="0" smtClean="0" sz="900" spc="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observation</a:t>
            </a:r>
            <a:r>
              <a:rPr dirty="0" smtClean="0" sz="950" spc="7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35">
                <a:solidFill>
                  <a:srgbClr val="131313"/>
                </a:solidFill>
                <a:latin typeface="Times New Roman"/>
                <a:cs typeface="Times New Roman"/>
              </a:rPr>
              <a:t>point</a:t>
            </a:r>
            <a:r>
              <a:rPr dirty="0" smtClean="0" sz="900" spc="3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-9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70">
                <a:solidFill>
                  <a:srgbClr val="131313"/>
                </a:solidFill>
                <a:latin typeface="Times New Roman"/>
                <a:cs typeface="Times New Roman"/>
              </a:rPr>
              <a:t>to</a:t>
            </a:r>
            <a:r>
              <a:rPr dirty="0" smtClean="0" sz="950" spc="-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5">
                <a:solidFill>
                  <a:srgbClr val="131313"/>
                </a:solidFill>
                <a:latin typeface="Times New Roman"/>
                <a:cs typeface="Times New Roman"/>
              </a:rPr>
              <a:t>either</a:t>
            </a:r>
            <a:r>
              <a:rPr dirty="0" smtClean="0" sz="950" spc="4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131313"/>
                </a:solidFill>
                <a:latin typeface="Times New Roman"/>
                <a:cs typeface="Times New Roman"/>
              </a:rPr>
              <a:t>li</a:t>
            </a:r>
            <a:r>
              <a:rPr dirty="0" smtClean="0" sz="950" spc="-5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dirty="0" smtClean="0" sz="950" spc="85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dirty="0" smtClean="0" sz="950" spc="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charge</a:t>
            </a:r>
            <a:r>
              <a:rPr dirty="0" smtClean="0" sz="950" spc="5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0">
                <a:solidFill>
                  <a:srgbClr val="131313"/>
                </a:solidFill>
                <a:latin typeface="Times New Roman"/>
                <a:cs typeface="Times New Roman"/>
              </a:rPr>
              <a:t>is</a:t>
            </a:r>
            <a:r>
              <a:rPr dirty="0" smtClean="0" sz="950" spc="6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80">
                <a:solidFill>
                  <a:srgbClr val="131313"/>
                </a:solidFill>
                <a:latin typeface="Times New Roman"/>
                <a:cs typeface="Times New Roman"/>
              </a:rPr>
              <a:t>3v2</a:t>
            </a:r>
            <a:r>
              <a:rPr dirty="0" smtClean="0" sz="1300" spc="-2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dirty="0" smtClean="0" sz="950" spc="275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dirty="0" smtClean="0" sz="950" spc="275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dirty="0" smtClean="0" sz="950" spc="-11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131313"/>
                </a:solidFill>
                <a:latin typeface="Times New Roman"/>
                <a:cs typeface="Times New Roman"/>
              </a:rPr>
              <a:t>Considering</a:t>
            </a:r>
            <a:r>
              <a:rPr dirty="0" smtClean="0" sz="950" spc="7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5">
                <a:solidFill>
                  <a:srgbClr val="131313"/>
                </a:solidFill>
                <a:latin typeface="Arial"/>
                <a:cs typeface="Arial"/>
              </a:rPr>
              <a:t>first</a:t>
            </a:r>
            <a:r>
              <a:rPr dirty="0" smtClean="0" sz="900" spc="12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900" spc="55">
                <a:solidFill>
                  <a:srgbClr val="131313"/>
                </a:solidFill>
                <a:latin typeface="Times New Roman"/>
                <a:cs typeface="Times New Roman"/>
              </a:rPr>
              <a:t>the</a:t>
            </a:r>
            <a:r>
              <a:rPr dirty="0" smtClean="0" sz="900" spc="11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5">
                <a:solidFill>
                  <a:srgbClr val="131313"/>
                </a:solidFill>
                <a:latin typeface="Times New Roman"/>
                <a:cs typeface="Times New Roman"/>
              </a:rPr>
              <a:t>line</a:t>
            </a:r>
            <a:r>
              <a:rPr dirty="0" smtClean="0" sz="950" spc="5">
                <a:solidFill>
                  <a:srgbClr val="131313"/>
                </a:solidFill>
                <a:latin typeface="Times New Roman"/>
                <a:cs typeface="Times New Roman"/>
              </a:rPr>
              <a:t> charge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5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dirty="0" smtClean="0" sz="950" spc="9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131313"/>
                </a:solidFill>
                <a:latin typeface="Times New Roman"/>
                <a:cs typeface="Times New Roman"/>
              </a:rPr>
              <a:t>tbe</a:t>
            </a:r>
            <a:r>
              <a:rPr dirty="0" smtClean="0" sz="950" spc="-7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5" i="1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dirty="0" smtClean="0" sz="1000" spc="60" i="1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25">
                <a:solidFill>
                  <a:srgbClr val="131313"/>
                </a:solidFill>
                <a:latin typeface="Times New Roman"/>
                <a:cs typeface="Times New Roman"/>
              </a:rPr>
              <a:t>axis</a:t>
            </a:r>
            <a:r>
              <a:rPr dirty="0" smtClean="0" sz="900" spc="225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1240" y="8060476"/>
            <a:ext cx="1873885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77670" algn="l"/>
              </a:tabLst>
            </a:pPr>
            <a:r>
              <a:rPr dirty="0" smtClean="0" baseline="-23391" sz="1425" spc="104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dirty="0" smtClean="0" baseline="-17361" sz="2400" spc="60">
                <a:solidFill>
                  <a:srgbClr val="131313"/>
                </a:solidFill>
                <a:latin typeface="Arial"/>
                <a:cs typeface="Arial"/>
              </a:rPr>
              <a:t>,</a:t>
            </a:r>
            <a:r>
              <a:rPr dirty="0" smtClean="0" sz="950" spc="-335">
                <a:solidFill>
                  <a:srgbClr val="131313"/>
                </a:solidFill>
                <a:latin typeface="Times New Roman"/>
                <a:cs typeface="Times New Roman"/>
              </a:rPr>
              <a:t>_</a:t>
            </a:r>
            <a:r>
              <a:rPr dirty="0" smtClean="0" baseline="-17361" sz="2400" spc="345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dirty="0" smtClean="0" baseline="-17361" sz="2400" spc="-232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850" spc="484" i="1">
                <a:solidFill>
                  <a:srgbClr val="131313"/>
                </a:solidFill>
                <a:latin typeface="Arial"/>
                <a:cs typeface="Arial"/>
              </a:rPr>
              <a:t>p</a:t>
            </a:r>
            <a:r>
              <a:rPr dirty="0" smtClean="0" sz="850" spc="484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850" spc="-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baseline="-17361" sz="2400" spc="375">
                <a:solidFill>
                  <a:srgbClr val="131313"/>
                </a:solidFill>
                <a:latin typeface="Arial"/>
                <a:cs typeface="Arial"/>
              </a:rPr>
              <a:t>,</a:t>
            </a:r>
            <a:r>
              <a:rPr dirty="0" smtClean="0" baseline="-17361" sz="2400" spc="150">
                <a:solidFill>
                  <a:srgbClr val="131313"/>
                </a:solidFill>
                <a:latin typeface="Arial"/>
                <a:cs typeface="Arial"/>
              </a:rPr>
              <a:t>,</a:t>
            </a:r>
            <a:r>
              <a:rPr dirty="0" smtClean="0" baseline="-17361" sz="2400" spc="254">
                <a:solidFill>
                  <a:srgbClr val="2D2D2D"/>
                </a:solidFill>
                <a:latin typeface="Arial"/>
                <a:cs typeface="Arial"/>
              </a:rPr>
              <a:t>-</a:t>
            </a:r>
            <a:r>
              <a:rPr dirty="0" smtClean="0" baseline="-17361" sz="2400" spc="82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mtClean="0" sz="950" spc="35" u="heavy">
                <a:solidFill>
                  <a:srgbClr val="131313"/>
                </a:solidFill>
                <a:latin typeface="Times New Roman"/>
                <a:cs typeface="Times New Roman"/>
              </a:rPr>
              <a:t>20</a:t>
            </a:r>
            <a:r>
              <a:rPr dirty="0" smtClean="0" sz="950" spc="-105" u="heavy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80" u="heavy">
                <a:solidFill>
                  <a:srgbClr val="131313"/>
                </a:solidFill>
                <a:latin typeface="Times New Roman"/>
                <a:cs typeface="Times New Roman"/>
              </a:rPr>
              <a:t>1-1C/m</a:t>
            </a:r>
            <a:r>
              <a:rPr dirty="0" smtClean="0" sz="950" spc="-80">
                <a:solidFill>
                  <a:srgbClr val="131313"/>
                </a:solidFill>
                <a:latin typeface="Times New Roman"/>
                <a:cs typeface="Times New Roman"/>
              </a:rPr>
              <a:t>  </a:t>
            </a:r>
            <a:r>
              <a:rPr dirty="0" smtClean="0" sz="950" spc="-9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12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dirty="0" smtClean="0" sz="950" spc="1120">
                <a:solidFill>
                  <a:srgbClr val="131313"/>
                </a:solidFill>
                <a:latin typeface="Times New Roman"/>
                <a:cs typeface="Times New Roman"/>
              </a:rPr>
              <a:t>	</a:t>
            </a:r>
            <a:r>
              <a:rPr dirty="0" smtClean="0" sz="950" spc="112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0920" y="8211851"/>
            <a:ext cx="11493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400">
                <a:solidFill>
                  <a:srgbClr val="414141"/>
                </a:solidFill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6725" y="8289353"/>
            <a:ext cx="143256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  <a:tab pos="1255395" algn="l"/>
              </a:tabLst>
            </a:pPr>
            <a:r>
              <a:rPr dirty="0" smtClean="0" sz="950" spc="10">
                <a:solidFill>
                  <a:srgbClr val="131313"/>
                </a:solidFill>
                <a:latin typeface="Times New Roman"/>
                <a:cs typeface="Times New Roman"/>
              </a:rPr>
              <a:t>2m',</a:t>
            </a:r>
            <a:r>
              <a:rPr dirty="0" smtClean="0" sz="950" spc="10">
                <a:solidFill>
                  <a:srgbClr val="131313"/>
                </a:solidFill>
                <a:latin typeface="Times New Roman"/>
                <a:cs typeface="Times New Roman"/>
              </a:rPr>
              <a:t>	</a:t>
            </a:r>
            <a:r>
              <a:rPr dirty="0" smtClean="0" sz="1050" spc="-45">
                <a:solidFill>
                  <a:srgbClr val="131313"/>
                </a:solidFill>
                <a:latin typeface="Times New Roman"/>
                <a:cs typeface="Times New Roman"/>
              </a:rPr>
              <a:t>21r(3v'2</a:t>
            </a:r>
            <a:r>
              <a:rPr dirty="0" smtClean="0" sz="1050" spc="-7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5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	</a:t>
            </a:r>
            <a:r>
              <a:rPr dirty="0" smtClean="0" sz="1050" spc="15">
                <a:solidFill>
                  <a:srgbClr val="131313"/>
                </a:solidFill>
                <a:latin typeface="Times New Roman"/>
                <a:cs typeface="Times New Roman"/>
              </a:rPr>
              <a:t>v'2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0980" y="8511524"/>
            <a:ext cx="3573779" cy="576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30">
                <a:solidFill>
                  <a:srgbClr val="131313"/>
                </a:solidFill>
                <a:latin typeface="Times New Roman"/>
                <a:cs typeface="Times New Roman"/>
              </a:rPr>
              <a:t>and</a:t>
            </a:r>
            <a:r>
              <a:rPr dirty="0" smtClean="0" sz="950" spc="2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now</a:t>
            </a:r>
            <a:r>
              <a:rPr dirty="0" smtClean="0" sz="950" spc="4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60">
                <a:solidFill>
                  <a:srgbClr val="131313"/>
                </a:solidFill>
                <a:latin typeface="Times New Roman"/>
                <a:cs typeface="Times New Roman"/>
              </a:rPr>
              <a:t>they</a:t>
            </a:r>
            <a:r>
              <a:rPr dirty="0" smtClean="0" sz="1000" spc="7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5">
                <a:solidFill>
                  <a:srgbClr val="131313"/>
                </a:solidFill>
                <a:latin typeface="Arial"/>
                <a:cs typeface="Arial"/>
              </a:rPr>
              <a:t>axis</a:t>
            </a:r>
            <a:r>
              <a:rPr dirty="0" smtClean="0" sz="950" spc="-3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950" spc="15">
                <a:solidFill>
                  <a:srgbClr val="131313"/>
                </a:solidFill>
                <a:latin typeface="Times New Roman"/>
                <a:cs typeface="Times New Roman"/>
              </a:rPr>
              <a:t>line</a:t>
            </a:r>
            <a:r>
              <a:rPr dirty="0" smtClean="0" sz="950" spc="-5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5">
                <a:solidFill>
                  <a:srgbClr val="131313"/>
                </a:solidFill>
                <a:latin typeface="Times New Roman"/>
                <a:cs typeface="Times New Roman"/>
              </a:rPr>
              <a:t>charge,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6"/>
              </a:spcBef>
            </a:pPr>
            <a:endParaRPr sz="500"/>
          </a:p>
          <a:p>
            <a:pPr algn="ctr" marL="1720214">
              <a:lnSpc>
                <a:spcPts val="1510"/>
              </a:lnSpc>
            </a:pPr>
            <a:r>
              <a:rPr dirty="0" smtClean="0" sz="1050" spc="55">
                <a:solidFill>
                  <a:srgbClr val="131313"/>
                </a:solidFill>
                <a:latin typeface="Times New Roman"/>
                <a:cs typeface="Times New Roman"/>
              </a:rPr>
              <a:t>D,</a:t>
            </a:r>
            <a:r>
              <a:rPr dirty="0" smtClean="0" sz="1050" spc="-14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45">
                <a:solidFill>
                  <a:srgbClr val="2D2D2D"/>
                </a:solidFill>
                <a:latin typeface="Times New Roman"/>
                <a:cs typeface="Times New Roman"/>
              </a:rPr>
              <a:t>=</a:t>
            </a:r>
            <a:r>
              <a:rPr dirty="0" smtClean="0" sz="1400" spc="-14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459" i="1">
                <a:solidFill>
                  <a:srgbClr val="131313"/>
                </a:solidFill>
                <a:latin typeface="Arial"/>
                <a:cs typeface="Arial"/>
              </a:rPr>
              <a:t>p</a:t>
            </a:r>
            <a:r>
              <a:rPr dirty="0" smtClean="0" sz="900" spc="459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900" spc="-8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000" spc="-95">
                <a:solidFill>
                  <a:srgbClr val="131313"/>
                </a:solidFill>
                <a:latin typeface="Times New Roman"/>
                <a:cs typeface="Times New Roman"/>
              </a:rPr>
              <a:t>ar'2</a:t>
            </a:r>
            <a:r>
              <a:rPr dirty="0" smtClean="0" sz="1000" spc="-6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85">
                <a:solidFill>
                  <a:srgbClr val="131313"/>
                </a:solidFill>
                <a:latin typeface="Times New Roman"/>
                <a:cs typeface="Times New Roman"/>
              </a:rPr>
              <a:t>==</a:t>
            </a:r>
            <a:r>
              <a:rPr dirty="0" smtClean="0" sz="1000" spc="-285">
                <a:solidFill>
                  <a:srgbClr val="131313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-12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5">
                <a:solidFill>
                  <a:srgbClr val="131313"/>
                </a:solidFill>
                <a:latin typeface="Times New Roman"/>
                <a:cs typeface="Times New Roman"/>
              </a:rPr>
              <a:t>20</a:t>
            </a:r>
            <a:r>
              <a:rPr dirty="0" smtClean="0" sz="950" spc="-10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0">
                <a:solidFill>
                  <a:srgbClr val="131313"/>
                </a:solidFill>
                <a:latin typeface="Times New Roman"/>
                <a:cs typeface="Times New Roman"/>
              </a:rPr>
              <a:t>1-'C/m</a:t>
            </a:r>
            <a:r>
              <a:rPr dirty="0" smtClean="0" sz="1000" spc="-50">
                <a:solidFill>
                  <a:srgbClr val="131313"/>
                </a:solidFill>
                <a:latin typeface="Times New Roman"/>
                <a:cs typeface="Times New Roman"/>
              </a:rPr>
              <a:t>  </a:t>
            </a:r>
            <a:r>
              <a:rPr dirty="0" smtClean="0" sz="1000" spc="-8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85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dirty="0" smtClean="0" sz="1000" spc="15">
                <a:solidFill>
                  <a:srgbClr val="131313"/>
                </a:solidFill>
                <a:latin typeface="Times New Roman"/>
                <a:cs typeface="Times New Roman"/>
              </a:rPr>
              <a:t>•</a:t>
            </a:r>
            <a:r>
              <a:rPr dirty="0" smtClean="0" sz="1000" spc="-5">
                <a:solidFill>
                  <a:srgbClr val="414141"/>
                </a:solidFill>
                <a:latin typeface="Times New Roman"/>
                <a:cs typeface="Times New Roman"/>
              </a:rPr>
              <a:t>..</a:t>
            </a:r>
            <a:r>
              <a:rPr dirty="0" smtClean="0" sz="1000" spc="-16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0">
                <a:solidFill>
                  <a:srgbClr val="131313"/>
                </a:solidFill>
                <a:latin typeface="Arial"/>
                <a:cs typeface="Arial"/>
              </a:rPr>
              <a:t>+</a:t>
            </a:r>
            <a:r>
              <a:rPr dirty="0" smtClean="0" sz="1150" spc="280">
                <a:solidFill>
                  <a:srgbClr val="131313"/>
                </a:solidFill>
                <a:latin typeface="Arial"/>
                <a:cs typeface="Arial"/>
              </a:rPr>
              <a:t>•</a:t>
            </a:r>
            <a:r>
              <a:rPr dirty="0" smtClean="0" sz="1150" spc="-20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mtClean="0" sz="1150" spc="240">
                <a:solidFill>
                  <a:srgbClr val="131313"/>
                </a:solidFill>
                <a:latin typeface="Arial"/>
                <a:cs typeface="Arial"/>
              </a:rPr>
              <a:t>)</a:t>
            </a:r>
            <a:endParaRPr sz="1150">
              <a:latin typeface="Arial"/>
              <a:cs typeface="Arial"/>
            </a:endParaRPr>
          </a:p>
          <a:p>
            <a:pPr algn="ctr" marL="1828800">
              <a:lnSpc>
                <a:spcPts val="1185"/>
              </a:lnSpc>
              <a:tabLst>
                <a:tab pos="2322830" algn="l"/>
                <a:tab pos="3072130" algn="l"/>
              </a:tabLst>
            </a:pPr>
            <a:r>
              <a:rPr dirty="0" smtClean="0" sz="1000" spc="-45" i="1">
                <a:solidFill>
                  <a:srgbClr val="131313"/>
                </a:solidFill>
                <a:latin typeface="Times New Roman"/>
                <a:cs typeface="Times New Roman"/>
              </a:rPr>
              <a:t>2m'z</a:t>
            </a:r>
            <a:r>
              <a:rPr dirty="0" smtClean="0" sz="1000" spc="-45" i="1">
                <a:solidFill>
                  <a:srgbClr val="131313"/>
                </a:solidFill>
                <a:latin typeface="Times New Roman"/>
                <a:cs typeface="Times New Roman"/>
              </a:rPr>
              <a:t>	</a:t>
            </a:r>
            <a:r>
              <a:rPr dirty="0" smtClean="0" sz="1050" spc="-50">
                <a:solidFill>
                  <a:srgbClr val="131313"/>
                </a:solidFill>
                <a:latin typeface="Times New Roman"/>
                <a:cs typeface="Times New Roman"/>
              </a:rPr>
              <a:t>21r(3v'2</a:t>
            </a:r>
            <a:r>
              <a:rPr dirty="0" smtClean="0" sz="1050" spc="-85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75">
                <a:solidFill>
                  <a:srgbClr val="131313"/>
                </a:solidFill>
                <a:latin typeface="Arial"/>
                <a:cs typeface="Arial"/>
              </a:rPr>
              <a:t>m)</a:t>
            </a:r>
            <a:r>
              <a:rPr dirty="0" smtClean="0" sz="900" spc="75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dirty="0" smtClean="0" sz="1350" spc="110" i="1">
                <a:solidFill>
                  <a:srgbClr val="2D2D2D"/>
                </a:solidFill>
                <a:latin typeface="Times New Roman"/>
                <a:cs typeface="Times New Roman"/>
              </a:rPr>
              <a:t>Vi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275" y="914400"/>
            <a:ext cx="5656021" cy="8320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2018-11-10T01:01:37Z</dcterms:created>
  <dcterms:modified xsi:type="dcterms:W3CDTF">2018-11-10T01:01:37Z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2018-02-04T00:00:00Z</vt:filetime>
  </property>
  <property fmtid="{D5CDD505-2E9C-101B-9397-08002B2CF9AE}" pid="3" name="LastSaved">
    <vt:filetime>2018-11-09T00:00:00Z</vt:filetime>
  </property>
</Properties>
</file>